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comments/comment3.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4.xml" ContentType="application/vnd.openxmlformats-officedocument.presentationml.comments+xml"/>
  <Override PartName="/ppt/notesSlides/notesSlide7.xml" ContentType="application/vnd.openxmlformats-officedocument.presentationml.notesSlide+xml"/>
  <Override PartName="/ppt/comments/comment5.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6.xml" ContentType="application/vnd.openxmlformats-officedocument.presentationml.comments+xml"/>
  <Override PartName="/ppt/notesSlides/notesSlide10.xml" ContentType="application/vnd.openxmlformats-officedocument.presentationml.notesSlide+xml"/>
  <Override PartName="/ppt/comments/comment7.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8.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3">
  <p:sldMasterIdLst>
    <p:sldMasterId id="2147483648" r:id="rId1"/>
  </p:sldMasterIdLst>
  <p:notesMasterIdLst>
    <p:notesMasterId r:id="rId21"/>
  </p:notesMasterIdLst>
  <p:handoutMasterIdLst>
    <p:handoutMasterId r:id="rId22"/>
  </p:handoutMasterIdLst>
  <p:sldIdLst>
    <p:sldId id="322" r:id="rId2"/>
    <p:sldId id="321" r:id="rId3"/>
    <p:sldId id="296" r:id="rId4"/>
    <p:sldId id="330" r:id="rId5"/>
    <p:sldId id="326" r:id="rId6"/>
    <p:sldId id="337" r:id="rId7"/>
    <p:sldId id="325" r:id="rId8"/>
    <p:sldId id="347" r:id="rId9"/>
    <p:sldId id="341" r:id="rId10"/>
    <p:sldId id="338" r:id="rId11"/>
    <p:sldId id="342" r:id="rId12"/>
    <p:sldId id="348" r:id="rId13"/>
    <p:sldId id="333" r:id="rId14"/>
    <p:sldId id="344" r:id="rId15"/>
    <p:sldId id="346" r:id="rId16"/>
    <p:sldId id="297" r:id="rId17"/>
    <p:sldId id="335" r:id="rId18"/>
    <p:sldId id="343" r:id="rId19"/>
    <p:sldId id="329" r:id="rId20"/>
  </p:sldIdLst>
  <p:sldSz cx="12190413" cy="6859588"/>
  <p:notesSz cx="6858000" cy="9144000"/>
  <p:embeddedFontLst>
    <p:embeddedFont>
      <p:font typeface="굴림체" panose="020B0609000101010101" pitchFamily="49" charset="-127"/>
      <p:regular r:id="rId23"/>
    </p:embeddedFont>
    <p:embeddedFont>
      <p:font typeface="맑은 고딕" panose="020B0503020000020004" pitchFamily="34" charset="-127"/>
      <p:regular r:id="rId24"/>
      <p:bold r:id="rId25"/>
    </p:embeddedFont>
    <p:embeddedFont>
      <p:font typeface="Calibri" panose="020F0502020204030204" pitchFamily="34" charset="0"/>
      <p:regular r:id="rId26"/>
      <p:bold r:id="rId27"/>
      <p:italic r:id="rId28"/>
      <p:boldItalic r:id="rId29"/>
    </p:embeddedFont>
    <p:embeddedFont>
      <p:font typeface="Calibri Light" panose="020F0302020204030204" pitchFamily="34" charset="0"/>
      <p:regular r:id="rId30"/>
      <p:italic r:id="rId31"/>
    </p:embeddedFont>
    <p:embeddedFont>
      <p:font typeface="Noto Sans" panose="020B0604020202020204" charset="0"/>
      <p:regular r:id="rId32"/>
      <p:bold r:id="rId33"/>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initials="D" lastIdx="14" clrIdx="0">
    <p:extLst>
      <p:ext uri="{19B8F6BF-5375-455C-9EA6-DF929625EA0E}">
        <p15:presenceInfo xmlns:p15="http://schemas.microsoft.com/office/powerpoint/2012/main" userId="Denni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87334A"/>
    <a:srgbClr val="A87A85"/>
    <a:srgbClr val="575757"/>
    <a:srgbClr val="D2BDA8"/>
    <a:srgbClr val="825335"/>
    <a:srgbClr val="595900"/>
    <a:srgbClr val="595901"/>
    <a:srgbClr val="CECECD"/>
    <a:srgbClr val="B9A8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autoAdjust="0"/>
    <p:restoredTop sz="78596" autoAdjust="0"/>
  </p:normalViewPr>
  <p:slideViewPr>
    <p:cSldViewPr snapToGrid="0">
      <p:cViewPr>
        <p:scale>
          <a:sx n="75" d="100"/>
          <a:sy n="75" d="100"/>
        </p:scale>
        <p:origin x="1254" y="396"/>
      </p:cViewPr>
      <p:guideLst>
        <p:guide orient="horz" pos="2160"/>
        <p:guide pos="2880"/>
        <p:guide orient="horz" pos="2161"/>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notesMaster" Target="notesMasters/notesMaster1.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4-09T22:10:03.041" idx="2">
    <p:pos x="7101" y="1752"/>
    <p:text>Update graph by Season/year vs Wins</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4-09T23:27:56.105" idx="11">
    <p:pos x="10" y="10"/>
    <p:text>Bhavika rewrite</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4-09T23:28:09.953" idx="12">
    <p:pos x="7277" y="1135"/>
    <p:text>Cindy to create a TOR (Kyle Lowey) player profile for one game, salary, and player,</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4-09T22:19:42.354" idx="3">
    <p:pos x="7295" y="998"/>
    <p:text>Bhavika Break into parts and animate the diagram.</p:text>
    <p:extLst>
      <p:ext uri="{C676402C-5697-4E1C-873F-D02D1690AC5C}">
        <p15:threadingInfo xmlns:p15="http://schemas.microsoft.com/office/powerpoint/2012/main" timeZoneBias="240"/>
      </p:ext>
    </p:extLst>
  </p:cm>
  <p:cm authorId="1" dt="2021-04-09T23:40:58.022" idx="13">
    <p:pos x="10" y="10"/>
    <p:text/>
    <p:extLst>
      <p:ext uri="{C676402C-5697-4E1C-873F-D02D1690AC5C}">
        <p15:threadingInfo xmlns:p15="http://schemas.microsoft.com/office/powerpoint/2012/main" timeZoneBias="2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1-04-09T22:27:04.479" idx="4">
    <p:pos x="10" y="10"/>
    <p:text>Cindy Add in PIE too. and maybe 2 slides?</p:text>
    <p:extLst>
      <p:ext uri="{C676402C-5697-4E1C-873F-D02D1690AC5C}">
        <p15:threadingInfo xmlns:p15="http://schemas.microsoft.com/office/powerpoint/2012/main" timeZoneBias="2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1-04-09T23:42:19.108" idx="14">
    <p:pos x="10" y="10"/>
    <p:text>Dennis Overlay slide 8-9</p:text>
    <p:extLst>
      <p:ext uri="{C676402C-5697-4E1C-873F-D02D1690AC5C}">
        <p15:threadingInfo xmlns:p15="http://schemas.microsoft.com/office/powerpoint/2012/main" timeZoneBias="2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1-04-09T22:41:04.681" idx="5">
    <p:pos x="10" y="10"/>
    <p:text>Bhavika to break into parts and animate the diagram.</p:text>
    <p:extLst>
      <p:ext uri="{C676402C-5697-4E1C-873F-D02D1690AC5C}">
        <p15:threadingInfo xmlns:p15="http://schemas.microsoft.com/office/powerpoint/2012/main" timeZoneBias="24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1-04-09T22:54:46.214" idx="6">
    <p:pos x="10" y="10"/>
    <p:text>Dennis Make table into graph</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2021-04-09</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2021-04-09</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John_Hollinger"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en.wikipedia.org/wiki/Basketball"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pPr marL="0" lvl="0" indent="0" algn="l" rtl="0" latinLnBrk="0">
              <a:lnSpc>
                <a:spcPct val="100000"/>
              </a:lnSpc>
              <a:spcBef>
                <a:spcPts val="0"/>
              </a:spcBef>
              <a:spcAft>
                <a:spcPts val="0"/>
              </a:spcAft>
              <a:buSzPts val="1400"/>
              <a:buNone/>
            </a:pPr>
            <a:r>
              <a:rPr lang="en-US" dirty="0"/>
              <a:t>Good evening Everyone, </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Today, we Group 1; Myself – Bhavika, Cindy and Dennis are going to present the progress we have made on our Project RAPTORS REBOUND</a:t>
            </a:r>
          </a:p>
          <a:p>
            <a:pPr marL="0" lvl="0" indent="0" algn="l" rtl="0" latinLnBrk="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Times New Roman" panose="02020603050405020304" pitchFamily="18" charset="0"/>
                <a:cs typeface="Calibri" panose="020F0502020204030204" pitchFamily="34" charset="0"/>
              </a:rPr>
              <a:t>Box 1 Input from Phase 1</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Times New Roman" panose="02020603050405020304" pitchFamily="18" charset="0"/>
                <a:cs typeface="Calibri" panose="020F0502020204030204" pitchFamily="34" charset="0"/>
              </a:rPr>
              <a:t>Box TD (2-3) Aggregate team data and build model</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Times New Roman" panose="02020603050405020304" pitchFamily="18" charset="0"/>
                <a:cs typeface="Calibri" panose="020F0502020204030204" pitchFamily="34" charset="0"/>
              </a:rPr>
              <a:t>Box LR (2-5) Player selection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Times New Roman" panose="02020603050405020304" pitchFamily="18" charset="0"/>
                <a:cs typeface="Calibri" panose="020F0502020204030204" pitchFamily="34" charset="0"/>
              </a:rPr>
              <a:t>Box Merge (last 2 boxes) Team Win Prediction and analysis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Times New Roman" panose="02020603050405020304" pitchFamily="18" charset="0"/>
                <a:cs typeface="Calibri" panose="020F0502020204030204" pitchFamily="34" charset="0"/>
              </a:rPr>
              <a:t>This analysis was done in 2 phases:</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The data collection for this analysis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Arial" panose="020B0604020202020204" pitchFamily="34" charset="0"/>
                <a:ea typeface="Calibri" panose="020F0502020204030204" pitchFamily="34" charset="0"/>
                <a:cs typeface="Times New Roman" panose="02020603050405020304" pitchFamily="18" charset="0"/>
              </a:rPr>
              <a:t>nba_api</a:t>
            </a:r>
            <a:r>
              <a:rPr lang="en-US" sz="2000" dirty="0">
                <a:effectLst/>
                <a:latin typeface="Arial" panose="020B0604020202020204" pitchFamily="34" charset="0"/>
                <a:ea typeface="Calibri" panose="020F0502020204030204" pitchFamily="34" charset="0"/>
                <a:cs typeface="Times New Roman" panose="02020603050405020304" pitchFamily="18" charset="0"/>
              </a:rPr>
              <a:t> is an open access API client library for Python requesting the data via webservices through </a:t>
            </a:r>
            <a:r>
              <a:rPr lang="en-US" sz="20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stats.nba.com</a:t>
            </a:r>
            <a:r>
              <a:rPr lang="en-US" sz="2000" dirty="0">
                <a:effectLst/>
                <a:latin typeface="Arial" panose="020B0604020202020204" pitchFamily="34" charset="0"/>
                <a:ea typeface="Calibri" panose="020F0502020204030204" pitchFamily="34" charset="0"/>
                <a:cs typeface="Times New Roman" panose="02020603050405020304" pitchFamily="18" charset="0"/>
              </a:rPr>
              <a:t>. We are using 2 endpoints.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rPr>
              <a:t>[NEXT 02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i="0" dirty="0" err="1">
                <a:effectLst/>
                <a:latin typeface="Arial" panose="020B0604020202020204" pitchFamily="34" charset="0"/>
                <a:ea typeface="Calibri" panose="020F0502020204030204" pitchFamily="34" charset="0"/>
                <a:cs typeface="Arial" panose="020B0604020202020204" pitchFamily="34" charset="0"/>
              </a:rPr>
              <a:t>playgamelogs</a:t>
            </a:r>
            <a:r>
              <a:rPr lang="en-US" sz="2000" i="0" dirty="0">
                <a:effectLst/>
                <a:latin typeface="Arial" panose="020B0604020202020204" pitchFamily="34" charset="0"/>
                <a:ea typeface="Calibri" panose="020F0502020204030204" pitchFamily="34" charset="0"/>
                <a:cs typeface="Arial" panose="020B0604020202020204" pitchFamily="34" charset="0"/>
              </a:rPr>
              <a:t> fetches player statistics for each game. This dataset consists of more than 450k </a:t>
            </a:r>
            <a:r>
              <a:rPr lang="en-US" altLang="ko-KR" sz="2000" i="0" kern="1200" dirty="0">
                <a:solidFill>
                  <a:schemeClr val="tx1"/>
                </a:solidFill>
                <a:latin typeface="Arial" panose="020B0604020202020204" pitchFamily="34" charset="0"/>
                <a:ea typeface="+mn-ea"/>
                <a:cs typeface="Arial" panose="020B0604020202020204" pitchFamily="34" charset="0"/>
              </a:rPr>
              <a:t>rows. We are using 36 features. </a:t>
            </a:r>
            <a:r>
              <a:rPr lang="en-US" sz="2000" b="0" i="0" kern="1200" dirty="0">
                <a:solidFill>
                  <a:schemeClr val="tx1"/>
                </a:solidFill>
                <a:latin typeface="Arial" panose="020B0604020202020204" pitchFamily="34" charset="0"/>
                <a:ea typeface="+mn-ea"/>
                <a:cs typeface="Arial" panose="020B0604020202020204" pitchFamily="34" charset="0"/>
              </a:rPr>
              <a:t>It has 15K records for the Toronto Raptors alone. </a:t>
            </a:r>
            <a:r>
              <a:rPr lang="en-US" sz="2000" dirty="0">
                <a:effectLst/>
                <a:latin typeface="Arial" panose="020B0604020202020204" pitchFamily="34" charset="0"/>
                <a:ea typeface="Calibri" panose="020F0502020204030204" pitchFamily="34" charset="0"/>
                <a:cs typeface="Arial" panose="020B0604020202020204" pitchFamily="34" charset="0"/>
              </a:rPr>
              <a:t>We are only showing a few features here, this dataset acts as the main </a:t>
            </a:r>
            <a:r>
              <a:rPr lang="en-US" sz="2000" dirty="0" err="1">
                <a:effectLst/>
                <a:latin typeface="Arial" panose="020B0604020202020204" pitchFamily="34" charset="0"/>
                <a:ea typeface="Calibri" panose="020F0502020204030204" pitchFamily="34" charset="0"/>
                <a:cs typeface="Arial" panose="020B0604020202020204" pitchFamily="34" charset="0"/>
              </a:rPr>
              <a:t>datasource</a:t>
            </a:r>
            <a:r>
              <a:rPr lang="en-US" sz="2000" dirty="0">
                <a:effectLst/>
                <a:latin typeface="Arial" panose="020B0604020202020204" pitchFamily="34" charset="0"/>
                <a:ea typeface="Calibri" panose="020F0502020204030204" pitchFamily="34" charset="0"/>
                <a:cs typeface="Arial" panose="020B0604020202020204" pitchFamily="34" charset="0"/>
              </a:rPr>
              <a:t> for the analysis.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03 – Play by Play]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err="1">
                <a:solidFill>
                  <a:srgbClr val="2D2E2D"/>
                </a:solidFill>
                <a:latin typeface="Arial" panose="020B0604020202020204" pitchFamily="34" charset="0"/>
                <a:cs typeface="Arial" panose="020B0604020202020204" pitchFamily="34" charset="0"/>
              </a:rPr>
              <a:t>PlayByPlay</a:t>
            </a:r>
            <a:r>
              <a:rPr lang="en-US" sz="2000" b="0" dirty="0">
                <a:solidFill>
                  <a:srgbClr val="2D2E2D"/>
                </a:solidFill>
                <a:latin typeface="Arial" panose="020B0604020202020204" pitchFamily="34" charset="0"/>
                <a:cs typeface="Arial" panose="020B0604020202020204" pitchFamily="34" charset="0"/>
              </a:rPr>
              <a:t> gets all activities for a game, we fetched stats for all games derived from the first Dataset. </a:t>
            </a:r>
            <a:r>
              <a:rPr lang="en-US" sz="2000" dirty="0">
                <a:solidFill>
                  <a:srgbClr val="2D2E2D"/>
                </a:solidFill>
                <a:latin typeface="Arial" panose="020B0604020202020204" pitchFamily="34" charset="0"/>
                <a:cs typeface="Arial" panose="020B0604020202020204" pitchFamily="34" charset="0"/>
              </a:rPr>
              <a:t>This dataset has about 10M records and can reference the main dataset by GAME_ID.</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Arial" panose="020B0604020202020204" pitchFamily="34" charset="0"/>
                <a:cs typeface="Arial" panose="020B0604020202020204" pitchFamily="34" charset="0"/>
              </a:rPr>
              <a:t>NBA webservice does not provide the salary data. Historical salary data was drawn from ESPN website and the future salary data from </a:t>
            </a:r>
            <a:r>
              <a:rPr lang="en-US" sz="2000" b="0" dirty="0" err="1">
                <a:solidFill>
                  <a:srgbClr val="2D2E2D"/>
                </a:solidFill>
                <a:latin typeface="Arial" panose="020B0604020202020204" pitchFamily="34" charset="0"/>
                <a:cs typeface="Arial" panose="020B0604020202020204" pitchFamily="34" charset="0"/>
              </a:rPr>
              <a:t>HoopsHype</a:t>
            </a:r>
            <a:r>
              <a:rPr lang="en-US" sz="2000" b="0" dirty="0">
                <a:solidFill>
                  <a:srgbClr val="2D2E2D"/>
                </a:solidFill>
                <a:latin typeface="Arial" panose="020B0604020202020204" pitchFamily="34" charset="0"/>
                <a:cs typeface="Arial" panose="020B0604020202020204" pitchFamily="34" charset="0"/>
              </a:rPr>
              <a:t> website. These were obtained using web scraping in python. We are looking at current 489 NBA players.</a:t>
            </a:r>
            <a:r>
              <a:rPr lang="en-US" sz="2000" b="0" i="0" u="none" strike="noStrike" cap="none" dirty="0">
                <a:solidFill>
                  <a:schemeClr val="dk1"/>
                </a:solidFill>
                <a:latin typeface="Arial" panose="020B0604020202020204" pitchFamily="34" charset="0"/>
                <a:cs typeface="Arial" panose="020B0604020202020204" pitchFamily="34" charset="0"/>
                <a:sym typeface="Arial"/>
              </a:rPr>
              <a:t> </a:t>
            </a:r>
            <a:r>
              <a:rPr lang="en-US" sz="2000" dirty="0">
                <a:solidFill>
                  <a:srgbClr val="2D2E2D"/>
                </a:solidFill>
                <a:latin typeface="Arial" panose="020B0604020202020204" pitchFamily="34" charset="0"/>
                <a:cs typeface="Arial" panose="020B0604020202020204" pitchFamily="34" charset="0"/>
              </a:rPr>
              <a:t>We can relate this table to the </a:t>
            </a:r>
            <a:r>
              <a:rPr lang="en-US" sz="2000" dirty="0" err="1">
                <a:solidFill>
                  <a:srgbClr val="2D2E2D"/>
                </a:solidFill>
                <a:latin typeface="Arial" panose="020B0604020202020204" pitchFamily="34" charset="0"/>
                <a:cs typeface="Arial" panose="020B0604020202020204" pitchFamily="34" charset="0"/>
              </a:rPr>
              <a:t>Playergamelogs</a:t>
            </a:r>
            <a:r>
              <a:rPr lang="en-US" sz="2000" dirty="0">
                <a:solidFill>
                  <a:srgbClr val="2D2E2D"/>
                </a:solidFill>
                <a:latin typeface="Arial" panose="020B0604020202020204" pitchFamily="34" charset="0"/>
                <a:cs typeface="Arial" panose="020B0604020202020204" pitchFamily="34" charset="0"/>
              </a:rPr>
              <a:t> using the Player name and the Season year.</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[Just pause for a couple of seconds]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This diagram is created only for easy understanding of the schema. Since this is not a normalized database; which would be very expensive for this analysis, the relationship keys are not enforced by any constraint.</a:t>
            </a:r>
            <a:endParaRPr lang="en-US" sz="16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6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dirty="0">
                <a:latin typeface="Arial" panose="020B0604020202020204" pitchFamily="34" charset="0"/>
                <a:cs typeface="Arial" panose="020B0604020202020204" pitchFamily="34" charset="0"/>
              </a:rPr>
              <a:t>Now I shall</a:t>
            </a:r>
            <a:r>
              <a:rPr lang="en-US" sz="1600" baseline="0" dirty="0">
                <a:latin typeface="Arial" panose="020B0604020202020204" pitchFamily="34" charset="0"/>
                <a:cs typeface="Arial" panose="020B0604020202020204" pitchFamily="34" charset="0"/>
              </a:rPr>
              <a:t> hand over to </a:t>
            </a:r>
            <a:r>
              <a:rPr lang="en-US" sz="1600" b="1" i="0" u="none" strike="noStrike" cap="none" dirty="0">
                <a:solidFill>
                  <a:schemeClr val="dk1"/>
                </a:solidFill>
                <a:effectLst/>
                <a:latin typeface="Arial" panose="020B0604020202020204" pitchFamily="34" charset="0"/>
                <a:ea typeface="Arial"/>
                <a:cs typeface="Arial" panose="020B0604020202020204" pitchFamily="34" charset="0"/>
                <a:sym typeface="Arial"/>
              </a:rPr>
              <a:t>Dennis</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Arial"/>
                <a:ea typeface="Arial"/>
                <a:cs typeface="Arial"/>
                <a:sym typeface="Arial"/>
              </a:rPr>
              <a:t>[NEXT SLIDE] </a:t>
            </a:r>
            <a:endParaRPr lang="en-US" sz="2400" dirty="0"/>
          </a:p>
          <a:p>
            <a:pPr marL="0" lvl="0" indent="0" algn="l" rtl="0">
              <a:lnSpc>
                <a:spcPct val="100000"/>
              </a:lnSpc>
              <a:spcBef>
                <a:spcPts val="0"/>
              </a:spcBef>
              <a:spcAft>
                <a:spcPts val="0"/>
              </a:spcAft>
              <a:buSzPts val="1400"/>
              <a:buNone/>
            </a:pPr>
            <a:endParaRPr lang="en-US" sz="2400" dirty="0"/>
          </a:p>
          <a:p>
            <a:endParaRPr lang="en-CA" sz="2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3543827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Times New Roman" panose="02020603050405020304" pitchFamily="18" charset="0"/>
                <a:cs typeface="Calibri" panose="020F0502020204030204" pitchFamily="34" charset="0"/>
              </a:rPr>
              <a:t>This analysis was done in 2 phases:</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The data collection for this analysis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Arial" panose="020B0604020202020204" pitchFamily="34" charset="0"/>
                <a:ea typeface="Calibri" panose="020F0502020204030204" pitchFamily="34" charset="0"/>
                <a:cs typeface="Times New Roman" panose="02020603050405020304" pitchFamily="18" charset="0"/>
              </a:rPr>
              <a:t>nba_api</a:t>
            </a:r>
            <a:r>
              <a:rPr lang="en-US" sz="2000" dirty="0">
                <a:effectLst/>
                <a:latin typeface="Arial" panose="020B0604020202020204" pitchFamily="34" charset="0"/>
                <a:ea typeface="Calibri" panose="020F0502020204030204" pitchFamily="34" charset="0"/>
                <a:cs typeface="Times New Roman" panose="02020603050405020304" pitchFamily="18" charset="0"/>
              </a:rPr>
              <a:t> is an open access API client library for Python requesting the data via webservices through </a:t>
            </a:r>
            <a:r>
              <a:rPr lang="en-US" sz="20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stats.nba.com</a:t>
            </a:r>
            <a:r>
              <a:rPr lang="en-US" sz="2000" dirty="0">
                <a:effectLst/>
                <a:latin typeface="Arial" panose="020B0604020202020204" pitchFamily="34" charset="0"/>
                <a:ea typeface="Calibri" panose="020F0502020204030204" pitchFamily="34" charset="0"/>
                <a:cs typeface="Times New Roman" panose="02020603050405020304" pitchFamily="18" charset="0"/>
              </a:rPr>
              <a:t>. We are using 2 endpoints.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rPr>
              <a:t>[NEXT 02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i="0" dirty="0" err="1">
                <a:effectLst/>
                <a:latin typeface="Arial" panose="020B0604020202020204" pitchFamily="34" charset="0"/>
                <a:ea typeface="Calibri" panose="020F0502020204030204" pitchFamily="34" charset="0"/>
                <a:cs typeface="Arial" panose="020B0604020202020204" pitchFamily="34" charset="0"/>
              </a:rPr>
              <a:t>playgamelogs</a:t>
            </a:r>
            <a:r>
              <a:rPr lang="en-US" sz="2000" i="0" dirty="0">
                <a:effectLst/>
                <a:latin typeface="Arial" panose="020B0604020202020204" pitchFamily="34" charset="0"/>
                <a:ea typeface="Calibri" panose="020F0502020204030204" pitchFamily="34" charset="0"/>
                <a:cs typeface="Arial" panose="020B0604020202020204" pitchFamily="34" charset="0"/>
              </a:rPr>
              <a:t> fetches player statistics for each game. This dataset consists of more than 450k </a:t>
            </a:r>
            <a:r>
              <a:rPr lang="en-US" altLang="ko-KR" sz="2000" i="0" kern="1200" dirty="0">
                <a:solidFill>
                  <a:schemeClr val="tx1"/>
                </a:solidFill>
                <a:latin typeface="Arial" panose="020B0604020202020204" pitchFamily="34" charset="0"/>
                <a:ea typeface="+mn-ea"/>
                <a:cs typeface="Arial" panose="020B0604020202020204" pitchFamily="34" charset="0"/>
              </a:rPr>
              <a:t>rows. We are using 36 features. </a:t>
            </a:r>
            <a:r>
              <a:rPr lang="en-US" sz="2000" b="0" i="0" kern="1200" dirty="0">
                <a:solidFill>
                  <a:schemeClr val="tx1"/>
                </a:solidFill>
                <a:latin typeface="Arial" panose="020B0604020202020204" pitchFamily="34" charset="0"/>
                <a:ea typeface="+mn-ea"/>
                <a:cs typeface="Arial" panose="020B0604020202020204" pitchFamily="34" charset="0"/>
              </a:rPr>
              <a:t>It has 15K records for the Toronto Raptors alone. </a:t>
            </a:r>
            <a:r>
              <a:rPr lang="en-US" sz="2000" dirty="0">
                <a:effectLst/>
                <a:latin typeface="Arial" panose="020B0604020202020204" pitchFamily="34" charset="0"/>
                <a:ea typeface="Calibri" panose="020F0502020204030204" pitchFamily="34" charset="0"/>
                <a:cs typeface="Arial" panose="020B0604020202020204" pitchFamily="34" charset="0"/>
              </a:rPr>
              <a:t>We are only showing a few features here, this dataset acts as the main </a:t>
            </a:r>
            <a:r>
              <a:rPr lang="en-US" sz="2000" dirty="0" err="1">
                <a:effectLst/>
                <a:latin typeface="Arial" panose="020B0604020202020204" pitchFamily="34" charset="0"/>
                <a:ea typeface="Calibri" panose="020F0502020204030204" pitchFamily="34" charset="0"/>
                <a:cs typeface="Arial" panose="020B0604020202020204" pitchFamily="34" charset="0"/>
              </a:rPr>
              <a:t>datasource</a:t>
            </a:r>
            <a:r>
              <a:rPr lang="en-US" sz="2000" dirty="0">
                <a:effectLst/>
                <a:latin typeface="Arial" panose="020B0604020202020204" pitchFamily="34" charset="0"/>
                <a:ea typeface="Calibri" panose="020F0502020204030204" pitchFamily="34" charset="0"/>
                <a:cs typeface="Arial" panose="020B0604020202020204" pitchFamily="34" charset="0"/>
              </a:rPr>
              <a:t> for the analysis.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03 – Play by Play]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err="1">
                <a:solidFill>
                  <a:srgbClr val="2D2E2D"/>
                </a:solidFill>
                <a:latin typeface="Arial" panose="020B0604020202020204" pitchFamily="34" charset="0"/>
                <a:cs typeface="Arial" panose="020B0604020202020204" pitchFamily="34" charset="0"/>
              </a:rPr>
              <a:t>PlayByPlay</a:t>
            </a:r>
            <a:r>
              <a:rPr lang="en-US" sz="2000" b="0" dirty="0">
                <a:solidFill>
                  <a:srgbClr val="2D2E2D"/>
                </a:solidFill>
                <a:latin typeface="Arial" panose="020B0604020202020204" pitchFamily="34" charset="0"/>
                <a:cs typeface="Arial" panose="020B0604020202020204" pitchFamily="34" charset="0"/>
              </a:rPr>
              <a:t> gets all activities for a game, we fetched stats for all games derived from the first Dataset. </a:t>
            </a:r>
            <a:r>
              <a:rPr lang="en-US" sz="2000" dirty="0">
                <a:solidFill>
                  <a:srgbClr val="2D2E2D"/>
                </a:solidFill>
                <a:latin typeface="Arial" panose="020B0604020202020204" pitchFamily="34" charset="0"/>
                <a:cs typeface="Arial" panose="020B0604020202020204" pitchFamily="34" charset="0"/>
              </a:rPr>
              <a:t>This dataset has about 10M records and can reference the main dataset by GAME_ID.</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Arial" panose="020B0604020202020204" pitchFamily="34" charset="0"/>
                <a:cs typeface="Arial" panose="020B0604020202020204" pitchFamily="34" charset="0"/>
              </a:rPr>
              <a:t>NBA webservice does not provide the salary data. Historical salary data was drawn from ESPN website and the future salary data from </a:t>
            </a:r>
            <a:r>
              <a:rPr lang="en-US" sz="2000" b="0" dirty="0" err="1">
                <a:solidFill>
                  <a:srgbClr val="2D2E2D"/>
                </a:solidFill>
                <a:latin typeface="Arial" panose="020B0604020202020204" pitchFamily="34" charset="0"/>
                <a:cs typeface="Arial" panose="020B0604020202020204" pitchFamily="34" charset="0"/>
              </a:rPr>
              <a:t>HoopsHype</a:t>
            </a:r>
            <a:r>
              <a:rPr lang="en-US" sz="2000" b="0" dirty="0">
                <a:solidFill>
                  <a:srgbClr val="2D2E2D"/>
                </a:solidFill>
                <a:latin typeface="Arial" panose="020B0604020202020204" pitchFamily="34" charset="0"/>
                <a:cs typeface="Arial" panose="020B0604020202020204" pitchFamily="34" charset="0"/>
              </a:rPr>
              <a:t> website. These were obtained using web scraping in python. We are looking at current 489 NBA players.</a:t>
            </a:r>
            <a:r>
              <a:rPr lang="en-US" sz="2000" b="0" i="0" u="none" strike="noStrike" cap="none" dirty="0">
                <a:solidFill>
                  <a:schemeClr val="dk1"/>
                </a:solidFill>
                <a:latin typeface="Arial" panose="020B0604020202020204" pitchFamily="34" charset="0"/>
                <a:cs typeface="Arial" panose="020B0604020202020204" pitchFamily="34" charset="0"/>
                <a:sym typeface="Arial"/>
              </a:rPr>
              <a:t> </a:t>
            </a:r>
            <a:r>
              <a:rPr lang="en-US" sz="2000" dirty="0">
                <a:solidFill>
                  <a:srgbClr val="2D2E2D"/>
                </a:solidFill>
                <a:latin typeface="Arial" panose="020B0604020202020204" pitchFamily="34" charset="0"/>
                <a:cs typeface="Arial" panose="020B0604020202020204" pitchFamily="34" charset="0"/>
              </a:rPr>
              <a:t>We can relate this table to the </a:t>
            </a:r>
            <a:r>
              <a:rPr lang="en-US" sz="2000" dirty="0" err="1">
                <a:solidFill>
                  <a:srgbClr val="2D2E2D"/>
                </a:solidFill>
                <a:latin typeface="Arial" panose="020B0604020202020204" pitchFamily="34" charset="0"/>
                <a:cs typeface="Arial" panose="020B0604020202020204" pitchFamily="34" charset="0"/>
              </a:rPr>
              <a:t>Playergamelogs</a:t>
            </a:r>
            <a:r>
              <a:rPr lang="en-US" sz="2000" dirty="0">
                <a:solidFill>
                  <a:srgbClr val="2D2E2D"/>
                </a:solidFill>
                <a:latin typeface="Arial" panose="020B0604020202020204" pitchFamily="34" charset="0"/>
                <a:cs typeface="Arial" panose="020B0604020202020204" pitchFamily="34" charset="0"/>
              </a:rPr>
              <a:t> using the Player name and the Season year.</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[Just pause for a couple of seconds]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This diagram is created only for easy understanding of the schema. Since this is not a normalized database; which would be very expensive for this analysis, the relationship keys are not enforced by any constraint.</a:t>
            </a:r>
            <a:endParaRPr lang="en-US" sz="16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6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dirty="0">
                <a:latin typeface="Arial" panose="020B0604020202020204" pitchFamily="34" charset="0"/>
                <a:cs typeface="Arial" panose="020B0604020202020204" pitchFamily="34" charset="0"/>
              </a:rPr>
              <a:t>Now I shall</a:t>
            </a:r>
            <a:r>
              <a:rPr lang="en-US" sz="1600" baseline="0" dirty="0">
                <a:latin typeface="Arial" panose="020B0604020202020204" pitchFamily="34" charset="0"/>
                <a:cs typeface="Arial" panose="020B0604020202020204" pitchFamily="34" charset="0"/>
              </a:rPr>
              <a:t> hand over to </a:t>
            </a:r>
            <a:r>
              <a:rPr lang="en-US" sz="1600" b="1" i="0" u="none" strike="noStrike" cap="none" dirty="0">
                <a:solidFill>
                  <a:schemeClr val="dk1"/>
                </a:solidFill>
                <a:effectLst/>
                <a:latin typeface="Arial" panose="020B0604020202020204" pitchFamily="34" charset="0"/>
                <a:ea typeface="Arial"/>
                <a:cs typeface="Arial" panose="020B0604020202020204" pitchFamily="34" charset="0"/>
                <a:sym typeface="Arial"/>
              </a:rPr>
              <a:t>Dennis</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Arial"/>
                <a:ea typeface="Arial"/>
                <a:cs typeface="Arial"/>
                <a:sym typeface="Arial"/>
              </a:rPr>
              <a:t>[NEXT SLIDE] </a:t>
            </a:r>
            <a:endParaRPr lang="en-US" sz="2400" dirty="0"/>
          </a:p>
          <a:p>
            <a:pPr marL="0" lvl="0" indent="0" algn="l" rtl="0">
              <a:lnSpc>
                <a:spcPct val="100000"/>
              </a:lnSpc>
              <a:spcBef>
                <a:spcPts val="0"/>
              </a:spcBef>
              <a:spcAft>
                <a:spcPts val="0"/>
              </a:spcAft>
              <a:buSzPts val="1400"/>
              <a:buNone/>
            </a:pPr>
            <a:endParaRPr lang="en-US" sz="2400" dirty="0"/>
          </a:p>
          <a:p>
            <a:endParaRPr lang="en-CA" sz="2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33383292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342900" lvl="0" indent="-342900">
              <a:lnSpc>
                <a:spcPct val="115000"/>
              </a:lnSpc>
              <a:spcBef>
                <a:spcPts val="500"/>
              </a:spcBef>
              <a:buFont typeface="Symbol" panose="05050102010706020507" pitchFamily="18" charset="2"/>
              <a:buChar char=""/>
            </a:pPr>
            <a:r>
              <a:rPr lang="en-CA" sz="1800" dirty="0">
                <a:effectLst/>
                <a:latin typeface="Calibri" panose="020F0502020204030204" pitchFamily="34" charset="0"/>
                <a:ea typeface="Yu Mincho" panose="02020400000000000000" pitchFamily="18" charset="-128"/>
                <a:cs typeface="Calibri" panose="020F0502020204030204" pitchFamily="34" charset="0"/>
              </a:rPr>
              <a:t>For improvements to the TOR roster, the organization is to look at Non-TOR players with higher values in PLUS_MINUS, PER, and PIE compared to their current roster. These statistics hold potential values in producing team wins and are underutilized by their current teams.​ </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a:lnSpc>
                <a:spcPct val="115000"/>
              </a:lnSpc>
              <a:spcBef>
                <a:spcPts val="500"/>
              </a:spcBef>
              <a:buFont typeface="Symbol" panose="05050102010706020507" pitchFamily="18" charset="2"/>
              <a:buChar char=""/>
            </a:pPr>
            <a:r>
              <a:rPr lang="en-CA" sz="1800" dirty="0">
                <a:effectLst/>
                <a:latin typeface="Calibri" panose="020F0502020204030204" pitchFamily="34" charset="0"/>
                <a:ea typeface="Yu Mincho" panose="02020400000000000000" pitchFamily="18" charset="-128"/>
                <a:cs typeface="Calibri" panose="020F0502020204030204" pitchFamily="34" charset="0"/>
              </a:rPr>
              <a:t>Alternatively, Field Goal % (FG_PCT) and 3-pointers % (FG3_PCT) are to look out for player efficiency.</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a:lnSpc>
                <a:spcPct val="115000"/>
              </a:lnSpc>
              <a:spcBef>
                <a:spcPts val="500"/>
              </a:spcBef>
              <a:buFont typeface="Symbol" panose="05050102010706020507" pitchFamily="18" charset="2"/>
              <a:buChar char=""/>
            </a:pPr>
            <a:r>
              <a:rPr lang="en-CA" sz="1800" dirty="0">
                <a:effectLst/>
                <a:latin typeface="Calibri" panose="020F0502020204030204" pitchFamily="34" charset="0"/>
                <a:ea typeface="Yu Mincho" panose="02020400000000000000" pitchFamily="18" charset="-128"/>
                <a:cs typeface="Calibri" panose="020F0502020204030204" pitchFamily="34" charset="0"/>
              </a:rPr>
              <a:t>We recommend players with higher important feature values than the average TOR player and a salary below the average of a TOR player.</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a:lnSpc>
                <a:spcPct val="115000"/>
              </a:lnSpc>
              <a:spcBef>
                <a:spcPts val="500"/>
              </a:spcBef>
              <a:spcAft>
                <a:spcPts val="1000"/>
              </a:spcAft>
              <a:buFont typeface="Symbol" panose="05050102010706020507" pitchFamily="18" charset="2"/>
              <a:buChar char=""/>
            </a:pPr>
            <a:r>
              <a:rPr lang="en-CA" sz="1800" dirty="0">
                <a:effectLst/>
                <a:latin typeface="Calibri" panose="020F0502020204030204" pitchFamily="34" charset="0"/>
                <a:ea typeface="Yu Mincho" panose="02020400000000000000" pitchFamily="18" charset="-128"/>
                <a:cs typeface="Calibri" panose="020F0502020204030204" pitchFamily="34" charset="0"/>
              </a:rPr>
              <a:t>There is an evidence of underutilization of a selected TOR player (Shamorie Ponds). We advocate exploring his utilization or replacing him. </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latinLnBrk="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latinLnBrk="0"/>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19092137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342900" lvl="0" indent="-342900">
              <a:lnSpc>
                <a:spcPct val="115000"/>
              </a:lnSpc>
              <a:spcBef>
                <a:spcPts val="500"/>
              </a:spcBef>
              <a:buFont typeface="Symbol" panose="05050102010706020507" pitchFamily="18" charset="2"/>
              <a:buChar char=""/>
            </a:pPr>
            <a:r>
              <a:rPr lang="en-CA" sz="1800" dirty="0">
                <a:effectLst/>
                <a:latin typeface="Calibri" panose="020F0502020204030204" pitchFamily="34" charset="0"/>
                <a:ea typeface="Yu Mincho" panose="02020400000000000000" pitchFamily="18" charset="-128"/>
                <a:cs typeface="Calibri" panose="020F0502020204030204" pitchFamily="34" charset="0"/>
              </a:rPr>
              <a:t>For improvements to the TOR roster, the organization is to look at Non-TOR players with higher values in PLUS_MINUS, PER, and PIE compared to their current roster. These statistics hold potential values in producing team wins and are underutilized by their current teams.​ </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a:lnSpc>
                <a:spcPct val="115000"/>
              </a:lnSpc>
              <a:spcBef>
                <a:spcPts val="500"/>
              </a:spcBef>
              <a:buFont typeface="Symbol" panose="05050102010706020507" pitchFamily="18" charset="2"/>
              <a:buChar char=""/>
            </a:pPr>
            <a:r>
              <a:rPr lang="en-CA" sz="1800" dirty="0">
                <a:effectLst/>
                <a:latin typeface="Calibri" panose="020F0502020204030204" pitchFamily="34" charset="0"/>
                <a:ea typeface="Yu Mincho" panose="02020400000000000000" pitchFamily="18" charset="-128"/>
                <a:cs typeface="Calibri" panose="020F0502020204030204" pitchFamily="34" charset="0"/>
              </a:rPr>
              <a:t>Alternatively, Field Goal % (FG_PCT) and 3-pointers % (FG3_PCT) are to look out for player efficiency.</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a:lnSpc>
                <a:spcPct val="115000"/>
              </a:lnSpc>
              <a:spcBef>
                <a:spcPts val="500"/>
              </a:spcBef>
              <a:buFont typeface="Symbol" panose="05050102010706020507" pitchFamily="18" charset="2"/>
              <a:buChar char=""/>
            </a:pPr>
            <a:r>
              <a:rPr lang="en-CA" sz="1800" dirty="0">
                <a:effectLst/>
                <a:latin typeface="Calibri" panose="020F0502020204030204" pitchFamily="34" charset="0"/>
                <a:ea typeface="Yu Mincho" panose="02020400000000000000" pitchFamily="18" charset="-128"/>
                <a:cs typeface="Calibri" panose="020F0502020204030204" pitchFamily="34" charset="0"/>
              </a:rPr>
              <a:t>We recommend players with higher important feature values than the average TOR player and a salary below the average of a TOR player.</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a:lnSpc>
                <a:spcPct val="115000"/>
              </a:lnSpc>
              <a:spcBef>
                <a:spcPts val="500"/>
              </a:spcBef>
              <a:spcAft>
                <a:spcPts val="1000"/>
              </a:spcAft>
              <a:buFont typeface="Symbol" panose="05050102010706020507" pitchFamily="18" charset="2"/>
              <a:buChar char=""/>
            </a:pPr>
            <a:r>
              <a:rPr lang="en-CA" sz="1800" dirty="0">
                <a:effectLst/>
                <a:latin typeface="Calibri" panose="020F0502020204030204" pitchFamily="34" charset="0"/>
                <a:ea typeface="Yu Mincho" panose="02020400000000000000" pitchFamily="18" charset="-128"/>
                <a:cs typeface="Calibri" panose="020F0502020204030204" pitchFamily="34" charset="0"/>
              </a:rPr>
              <a:t>There is an evidence of underutilization of a selected TOR player (Shamorie Ponds). We advocate exploring his utilization or replacing him. </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latinLnBrk="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latinLnBrk="0"/>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26114093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a:lnSpc>
                <a:spcPct val="115000"/>
              </a:lnSpc>
              <a:spcBef>
                <a:spcPts val="500"/>
              </a:spcBef>
              <a:spcAft>
                <a:spcPts val="1000"/>
              </a:spcAft>
            </a:pPr>
            <a:r>
              <a:rPr lang="en-CA" sz="1800" dirty="0">
                <a:effectLst/>
                <a:latin typeface="Calibri" panose="020F0502020204030204" pitchFamily="34" charset="0"/>
                <a:ea typeface="Yu Mincho" panose="02020400000000000000" pitchFamily="18" charset="-128"/>
                <a:cs typeface="Calibri" panose="020F0502020204030204" pitchFamily="34" charset="0"/>
              </a:rPr>
              <a:t> </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a:lnSpc>
                <a:spcPct val="115000"/>
              </a:lnSpc>
              <a:spcBef>
                <a:spcPts val="500"/>
              </a:spcBef>
              <a:spcAft>
                <a:spcPts val="1000"/>
              </a:spcAft>
            </a:pPr>
            <a:r>
              <a:rPr lang="en-CA" sz="1800" dirty="0">
                <a:effectLst/>
                <a:latin typeface="Calibri" panose="020F0502020204030204" pitchFamily="34" charset="0"/>
                <a:ea typeface="Yu Mincho" panose="02020400000000000000" pitchFamily="18" charset="-128"/>
                <a:cs typeface="Calibri" panose="020F0502020204030204" pitchFamily="34" charset="0"/>
              </a:rPr>
              <a:t>This analysis is limited to Toronto Raptors only. As the teams change, the important features for those teams can sway. There are qualitative factors that affect the performance of a player and are beyond the scope of this project. These include but are not limited to the player’s:</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a:lnSpc>
                <a:spcPct val="115000"/>
              </a:lnSpc>
              <a:spcBef>
                <a:spcPts val="500"/>
              </a:spcBef>
              <a:buFont typeface="Symbol" panose="05050102010706020507" pitchFamily="18" charset="2"/>
              <a:buChar char=""/>
            </a:pPr>
            <a:r>
              <a:rPr lang="en-CA" sz="1800" dirty="0">
                <a:effectLst/>
                <a:latin typeface="Calibri" panose="020F0502020204030204" pitchFamily="34" charset="0"/>
                <a:ea typeface="Yu Mincho" panose="02020400000000000000" pitchFamily="18" charset="-128"/>
                <a:cs typeface="Calibri" panose="020F0502020204030204" pitchFamily="34" charset="0"/>
              </a:rPr>
              <a:t>Health</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Calibri" panose="020F0502020204030204" pitchFamily="34" charset="0"/>
                <a:ea typeface="Yu Mincho" panose="02020400000000000000" pitchFamily="18" charset="-128"/>
                <a:cs typeface="Calibri" panose="020F0502020204030204" pitchFamily="34" charset="0"/>
              </a:rPr>
              <a:t>Rapport with the team</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Calibri" panose="020F0502020204030204" pitchFamily="34" charset="0"/>
                <a:ea typeface="Yu Mincho" panose="02020400000000000000" pitchFamily="18" charset="-128"/>
                <a:cs typeface="Calibri" panose="020F0502020204030204" pitchFamily="34" charset="0"/>
              </a:rPr>
              <a:t>Satisfaction with the coaching</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Calibri" panose="020F0502020204030204" pitchFamily="34" charset="0"/>
                <a:ea typeface="Yu Mincho" panose="02020400000000000000" pitchFamily="18" charset="-128"/>
                <a:cs typeface="Calibri" panose="020F0502020204030204" pitchFamily="34" charset="0"/>
              </a:rPr>
              <a:t>Placement in the games</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Calibri" panose="020F0502020204030204" pitchFamily="34" charset="0"/>
                <a:ea typeface="Yu Mincho" panose="02020400000000000000" pitchFamily="18" charset="-128"/>
                <a:cs typeface="Calibri" panose="020F0502020204030204" pitchFamily="34" charset="0"/>
              </a:rPr>
              <a:t>Happiness with the contract</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CA" sz="1800" dirty="0">
                <a:effectLst/>
                <a:latin typeface="Calibri" panose="020F0502020204030204" pitchFamily="34" charset="0"/>
                <a:ea typeface="Yu Mincho" panose="02020400000000000000" pitchFamily="18" charset="-128"/>
                <a:cs typeface="Calibri" panose="020F0502020204030204" pitchFamily="34" charset="0"/>
              </a:rPr>
              <a:t>Personal life</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a:lnSpc>
                <a:spcPct val="115000"/>
              </a:lnSpc>
              <a:spcBef>
                <a:spcPts val="500"/>
              </a:spcBef>
              <a:spcAft>
                <a:spcPts val="1000"/>
              </a:spcAft>
            </a:pPr>
            <a:r>
              <a:rPr lang="en-CA" sz="1800" dirty="0">
                <a:effectLst/>
                <a:latin typeface="Calibri" panose="020F0502020204030204" pitchFamily="34" charset="0"/>
                <a:ea typeface="Yu Mincho" panose="02020400000000000000" pitchFamily="18" charset="-128"/>
                <a:cs typeface="Calibri" panose="020F0502020204030204" pitchFamily="34" charset="0"/>
              </a:rPr>
              <a:t>There is a player selected to be replaced on the Toronto roster. Ponds who is new to the roster with only 4 regular season games is seen as a low-value player in terms of PLUS_MINUS and PIE but has a very high PER. This mainly is due to a lack of usage, but additional data is required.  </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a:lnSpc>
                <a:spcPct val="115000"/>
              </a:lnSpc>
              <a:spcBef>
                <a:spcPts val="500"/>
              </a:spcBef>
              <a:spcAft>
                <a:spcPts val="1000"/>
              </a:spcAft>
            </a:pPr>
            <a:br>
              <a:rPr lang="en-CA" sz="1800" dirty="0">
                <a:effectLst/>
                <a:latin typeface="Calibri" panose="020F0502020204030204" pitchFamily="34" charset="0"/>
                <a:ea typeface="Yu Mincho" panose="02020400000000000000" pitchFamily="18" charset="-128"/>
              </a:rPr>
            </a:br>
            <a:r>
              <a:rPr lang="en-CA" sz="1800" dirty="0">
                <a:effectLst/>
                <a:latin typeface="Calibri" panose="020F0502020204030204" pitchFamily="34" charset="0"/>
                <a:ea typeface="Yu Mincho" panose="02020400000000000000" pitchFamily="18" charset="-128"/>
                <a:cs typeface="Calibri" panose="020F0502020204030204" pitchFamily="34" charset="0"/>
              </a:rPr>
              <a:t> </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15</a:t>
            </a:fld>
            <a:endParaRPr lang="ko-KR" altLang="en-US"/>
          </a:p>
        </p:txBody>
      </p:sp>
    </p:spTree>
    <p:extLst>
      <p:ext uri="{BB962C8B-B14F-4D97-AF65-F5344CB8AC3E}">
        <p14:creationId xmlns:p14="http://schemas.microsoft.com/office/powerpoint/2010/main" val="20718443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dirty="0"/>
              <a:t>This concludes</a:t>
            </a:r>
            <a:r>
              <a:rPr lang="en-US" baseline="0" dirty="0"/>
              <a:t> our interim progress presentation. </a:t>
            </a:r>
          </a:p>
          <a:p>
            <a:pPr marL="0" lvl="0" indent="0" algn="l" rtl="0">
              <a:lnSpc>
                <a:spcPct val="100000"/>
              </a:lnSpc>
              <a:spcBef>
                <a:spcPts val="0"/>
              </a:spcBef>
              <a:spcAft>
                <a:spcPts val="0"/>
              </a:spcAft>
              <a:buSzPts val="1400"/>
              <a:buNone/>
            </a:pPr>
            <a:endParaRPr lang="en-US" baseline="0" dirty="0"/>
          </a:p>
          <a:p>
            <a:pPr marL="0" lvl="0" indent="0" algn="l" rtl="0">
              <a:lnSpc>
                <a:spcPct val="100000"/>
              </a:lnSpc>
              <a:spcBef>
                <a:spcPts val="0"/>
              </a:spcBef>
              <a:spcAft>
                <a:spcPts val="0"/>
              </a:spcAft>
              <a:buSzPts val="1400"/>
              <a:buNone/>
            </a:pPr>
            <a:r>
              <a:rPr lang="en-US" baseline="0" dirty="0"/>
              <a:t>Are there any questions? </a:t>
            </a:r>
            <a:endParaRPr lang="en-US" dirty="0"/>
          </a:p>
          <a:p>
            <a:r>
              <a:rPr lang="en-CA" dirty="0"/>
              <a:t>Are there any ideas or suggestions?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16</a:t>
            </a:fld>
            <a:endParaRPr lang="ko-KR" altLang="en-US"/>
          </a:p>
        </p:txBody>
      </p:sp>
    </p:spTree>
    <p:extLst>
      <p:ext uri="{BB962C8B-B14F-4D97-AF65-F5344CB8AC3E}">
        <p14:creationId xmlns:p14="http://schemas.microsoft.com/office/powerpoint/2010/main" val="1900143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17</a:t>
            </a:fld>
            <a:endParaRPr lang="ko-KR" altLang="en-US"/>
          </a:p>
        </p:txBody>
      </p:sp>
    </p:spTree>
    <p:extLst>
      <p:ext uri="{BB962C8B-B14F-4D97-AF65-F5344CB8AC3E}">
        <p14:creationId xmlns:p14="http://schemas.microsoft.com/office/powerpoint/2010/main" val="23046547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lvl="0" indent="0" algn="l" rtl="0" latinLnBrk="0">
              <a:lnSpc>
                <a:spcPct val="100000"/>
              </a:lnSpc>
              <a:spcBef>
                <a:spcPts val="0"/>
              </a:spcBef>
              <a:spcAft>
                <a:spcPts val="0"/>
              </a:spcAft>
              <a:buSzPts val="1400"/>
              <a:buNone/>
            </a:pPr>
            <a:endParaRPr lang="en-US" sz="2000" dirty="0"/>
          </a:p>
          <a:p>
            <a:pPr marL="0" lvl="0" indent="0" algn="l" rtl="0" latinLnBrk="0">
              <a:lnSpc>
                <a:spcPct val="100000"/>
              </a:lnSpc>
              <a:spcBef>
                <a:spcPts val="0"/>
              </a:spcBef>
              <a:spcAft>
                <a:spcPts val="0"/>
              </a:spcAft>
              <a:buSzPts val="1400"/>
              <a:buNone/>
            </a:pPr>
            <a:r>
              <a:rPr lang="en-US" sz="2400" b="1" i="0" u="none" strike="noStrike" cap="none" dirty="0">
                <a:solidFill>
                  <a:schemeClr val="dk1"/>
                </a:solidFill>
                <a:latin typeface="Arial"/>
                <a:ea typeface="Arial"/>
                <a:cs typeface="Arial"/>
                <a:sym typeface="Arial"/>
              </a:rPr>
              <a:t>[NEXT 01 – Feature Importance]</a:t>
            </a:r>
            <a:endParaRPr lang="en-US" sz="20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We had each model determine feature importance. For comparison purposes, we simply took the top 10 features as determined by each model. Focusing on our favored models </a:t>
            </a:r>
          </a:p>
          <a:p>
            <a:pPr marL="0" marR="0" lvl="0" indent="0" algn="l" defTabSz="995690" rtl="0" eaLnBrk="1" fontAlgn="auto" latinLnBrk="0" hangingPunct="1">
              <a:lnSpc>
                <a:spcPct val="100000"/>
              </a:lnSpc>
              <a:spcBef>
                <a:spcPts val="0"/>
              </a:spcBef>
              <a:spcAft>
                <a:spcPts val="0"/>
              </a:spcAft>
              <a:buClrTx/>
              <a:buSzPts val="1400"/>
              <a:buFontTx/>
              <a:buNone/>
              <a:tabLst/>
              <a:defRPr/>
            </a:pPr>
            <a:endParaRPr lang="en-US" sz="2000" b="1"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02 – Forest]</a:t>
            </a:r>
            <a:endParaRPr lang="en-US" sz="18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(center </a:t>
            </a:r>
          </a:p>
          <a:p>
            <a:pPr marL="0" lvl="0" indent="0" algn="l" rtl="0" latinLnBrk="0">
              <a:lnSpc>
                <a:spcPct val="100000"/>
              </a:lnSpc>
              <a:spcBef>
                <a:spcPts val="0"/>
              </a:spcBef>
              <a:spcAft>
                <a:spcPts val="0"/>
              </a:spcAft>
              <a:buSzPts val="1400"/>
              <a:buNone/>
            </a:pPr>
            <a:endParaRPr lang="en-US" sz="20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03 – Logistic]</a:t>
            </a:r>
            <a:endParaRPr lang="en-US" sz="18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and right) these models have 3 features in common in the top 5 which are PLUS_MINUS, </a:t>
            </a:r>
            <a:r>
              <a:rPr lang="en-US" sz="2000" b="0" i="0" u="none" strike="noStrike" cap="none" dirty="0" err="1">
                <a:solidFill>
                  <a:schemeClr val="dk1"/>
                </a:solidFill>
                <a:latin typeface="Arial"/>
                <a:ea typeface="Arial"/>
                <a:cs typeface="Arial"/>
                <a:sym typeface="Arial"/>
              </a:rPr>
              <a:t>SEASON_YEAR_code</a:t>
            </a:r>
            <a:r>
              <a:rPr lang="en-US" sz="2000" b="0" i="0" u="none" strike="noStrike" cap="none" dirty="0">
                <a:solidFill>
                  <a:schemeClr val="dk1"/>
                </a:solidFill>
                <a:latin typeface="Arial"/>
                <a:ea typeface="Arial"/>
                <a:cs typeface="Arial"/>
                <a:sym typeface="Arial"/>
              </a:rPr>
              <a:t>, 3Pts FG% (FG3_PCT) . </a:t>
            </a:r>
          </a:p>
          <a:p>
            <a:pPr marL="0" lvl="0" indent="0" algn="l" rtl="0" latinLnBrk="0">
              <a:lnSpc>
                <a:spcPct val="100000"/>
              </a:lnSpc>
              <a:spcBef>
                <a:spcPts val="0"/>
              </a:spcBef>
              <a:spcAft>
                <a:spcPts val="0"/>
              </a:spcAft>
              <a:buSzPts val="1400"/>
              <a:buNone/>
            </a:pPr>
            <a:endParaRPr lang="en-US" sz="2000" b="0" i="0" u="none" strike="noStrike" cap="none" dirty="0">
              <a:solidFill>
                <a:schemeClr val="dk1"/>
              </a:solidFill>
              <a:latin typeface="Arial"/>
              <a:ea typeface="Arial"/>
              <a:cs typeface="Arial"/>
              <a:sym typeface="Arial"/>
            </a:endParaRPr>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As preliminary recommendation the Raptors’ game outcomes are impacted by players with high PLUS_MINUS and 3Pts FG% (FG3_PCT) Simply means you score more efficiently, you win games but we will need to better understand if </a:t>
            </a:r>
            <a:r>
              <a:rPr lang="en-US" sz="1800" b="0" i="0" u="none" strike="noStrike" cap="none" dirty="0" err="1">
                <a:solidFill>
                  <a:schemeClr val="dk1"/>
                </a:solidFill>
                <a:latin typeface="Arial"/>
                <a:ea typeface="Arial"/>
                <a:cs typeface="Arial"/>
                <a:sym typeface="Arial"/>
              </a:rPr>
              <a:t>SEASON_YEAR_code</a:t>
            </a:r>
            <a:r>
              <a:rPr lang="en-US" sz="1800" b="0" i="0" u="none" strike="noStrike" cap="none" dirty="0">
                <a:solidFill>
                  <a:schemeClr val="dk1"/>
                </a:solidFill>
                <a:latin typeface="Arial"/>
                <a:ea typeface="Arial"/>
                <a:cs typeface="Arial"/>
                <a:sym typeface="Arial"/>
              </a:rPr>
              <a:t> is an acceptable feature to keep. This may all change as we tune the models.</a:t>
            </a:r>
            <a:endParaRPr lang="en-US" sz="1800" dirty="0"/>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SLIDE] </a:t>
            </a:r>
            <a:endParaRPr lang="en-US" sz="1800" dirty="0"/>
          </a:p>
          <a:p>
            <a:pPr marL="228600" lvl="0" indent="-139700" algn="l" rtl="0" latinLnBrk="0">
              <a:lnSpc>
                <a:spcPct val="100000"/>
              </a:lnSpc>
              <a:spcBef>
                <a:spcPts val="0"/>
              </a:spcBef>
              <a:spcAft>
                <a:spcPts val="0"/>
              </a:spcAft>
              <a:buSzPts val="1400"/>
              <a:buFont typeface="Arial"/>
              <a:buNone/>
            </a:pPr>
            <a:endParaRPr lang="en-US" sz="20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18</a:t>
            </a:fld>
            <a:endParaRPr lang="ko-KR" altLang="en-US"/>
          </a:p>
        </p:txBody>
      </p:sp>
    </p:spTree>
    <p:extLst>
      <p:ext uri="{BB962C8B-B14F-4D97-AF65-F5344CB8AC3E}">
        <p14:creationId xmlns:p14="http://schemas.microsoft.com/office/powerpoint/2010/main" val="2104836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a:r>
              <a:rPr lang="en-US" sz="1400" b="1" i="0" u="none" strike="noStrike" cap="none" dirty="0">
                <a:solidFill>
                  <a:schemeClr val="dk1"/>
                </a:solidFill>
                <a:effectLst/>
                <a:latin typeface="Arial"/>
                <a:ea typeface="Arial"/>
                <a:cs typeface="Arial"/>
                <a:sym typeface="Arial"/>
              </a:rPr>
              <a:t>[name to take over,]</a:t>
            </a:r>
            <a:endParaRPr lang="en-US" sz="1400" b="0" i="0" u="none" strike="noStrike" cap="none" dirty="0">
              <a:solidFill>
                <a:schemeClr val="dk1"/>
              </a:solidFill>
              <a:effectLst/>
              <a:latin typeface="Arial"/>
              <a:ea typeface="Arial"/>
              <a:cs typeface="Arial"/>
              <a:sym typeface="Arial"/>
            </a:endParaRPr>
          </a:p>
          <a:p>
            <a:pPr marL="0"/>
            <a:r>
              <a:rPr lang="en-US" sz="1400" b="0" i="0" u="none" strike="noStrike" cap="none" dirty="0">
                <a:solidFill>
                  <a:schemeClr val="dk1"/>
                </a:solidFill>
                <a:effectLst/>
                <a:latin typeface="Arial"/>
                <a:ea typeface="Arial"/>
                <a:cs typeface="Arial"/>
                <a:sym typeface="Arial"/>
              </a:rPr>
              <a:t>Thank you,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Hello all, this is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I will continue to talk about </a:t>
            </a:r>
            <a:r>
              <a:rPr lang="en-US" sz="1400" b="1" i="0" u="none" strike="noStrike" cap="none" dirty="0">
                <a:solidFill>
                  <a:schemeClr val="dk1"/>
                </a:solidFill>
                <a:effectLst/>
                <a:latin typeface="Arial"/>
                <a:ea typeface="Arial"/>
                <a:cs typeface="Arial"/>
                <a:sym typeface="Arial"/>
              </a:rPr>
              <a:t>[Insert next subject]</a:t>
            </a:r>
            <a:r>
              <a:rPr lang="en-US" sz="1400" b="0" i="0" u="none" strike="noStrike" cap="none" dirty="0">
                <a:solidFill>
                  <a:schemeClr val="dk1"/>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Thank</a:t>
            </a:r>
            <a:r>
              <a:rPr lang="en-US" sz="1400" baseline="0" dirty="0"/>
              <a:t> you </a:t>
            </a:r>
            <a:r>
              <a:rPr lang="en-US" sz="1400" b="1" i="0" u="none" strike="noStrike" cap="none" dirty="0">
                <a:solidFill>
                  <a:schemeClr val="dk1"/>
                </a:solidFill>
                <a:effectLst/>
                <a:latin typeface="Arial"/>
                <a:ea typeface="Arial"/>
                <a:cs typeface="Arial"/>
                <a:sym typeface="Arial"/>
              </a:rPr>
              <a:t>[Insert name]</a:t>
            </a:r>
            <a:r>
              <a:rPr lang="en-US" sz="1400" baseline="0" dirty="0"/>
              <a:t>. I will continue on to the next part of </a:t>
            </a:r>
            <a:r>
              <a:rPr lang="en-US" sz="1400" b="1" i="0" u="none" strike="noStrike" cap="none" dirty="0">
                <a:solidFill>
                  <a:schemeClr val="dk1"/>
                </a:solidFill>
                <a:effectLst/>
                <a:latin typeface="Arial"/>
                <a:ea typeface="Arial"/>
                <a:cs typeface="Arial"/>
                <a:sym typeface="Arial"/>
              </a:rPr>
              <a:t>[Insert next subject]</a:t>
            </a:r>
            <a:r>
              <a:rPr lang="en-US" sz="1400" baseline="0" dirty="0"/>
              <a:t>.</a:t>
            </a: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speak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to </a:t>
            </a:r>
            <a:r>
              <a:rPr lang="en-US" sz="1400" b="1" i="0" u="none" strike="noStrike" cap="none" dirty="0">
                <a:solidFill>
                  <a:schemeClr val="dk1"/>
                </a:solidFill>
                <a:effectLst/>
                <a:latin typeface="Arial"/>
                <a:ea typeface="Arial"/>
                <a:cs typeface="Arial"/>
                <a:sym typeface="Arial"/>
              </a:rPr>
              <a:t>[Insert name]</a:t>
            </a:r>
            <a:endParaRPr lang="en-US" sz="1400" b="1" baseline="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a:p>
            <a:pPr marL="0" lvl="0" indent="0" algn="l" rtl="0">
              <a:lnSpc>
                <a:spcPct val="100000"/>
              </a:lnSpc>
              <a:spcBef>
                <a:spcPts val="0"/>
              </a:spcBef>
              <a:spcAft>
                <a:spcPts val="0"/>
              </a:spcAft>
              <a:buSzPts val="1400"/>
              <a:buNone/>
            </a:pP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19</a:t>
            </a:fld>
            <a:endParaRPr lang="ko-KR" altLang="en-US"/>
          </a:p>
        </p:txBody>
      </p:sp>
    </p:spTree>
    <p:extLst>
      <p:ext uri="{BB962C8B-B14F-4D97-AF65-F5344CB8AC3E}">
        <p14:creationId xmlns:p14="http://schemas.microsoft.com/office/powerpoint/2010/main" val="492253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lnSpcReduction="20000"/>
          </a:bodyPr>
          <a:lstStyle/>
          <a:p>
            <a:pPr marL="0" marR="0" indent="0" rtl="0" latinLnBrk="0">
              <a:spcBef>
                <a:spcPts val="0"/>
              </a:spcBef>
              <a:spcAft>
                <a:spcPts val="0"/>
              </a:spcAft>
            </a:pPr>
            <a:r>
              <a:rPr lang="en-US" sz="14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The Client</a:t>
            </a:r>
          </a:p>
          <a:p>
            <a:pPr marL="0" marR="0" indent="0" rtl="0" latinLnBrk="0">
              <a:spcBef>
                <a:spcPts val="0"/>
              </a:spcBef>
              <a:spcAft>
                <a:spcPts val="0"/>
              </a:spcAft>
            </a:pPr>
            <a:endParaRPr lang="en-US" sz="1200" dirty="0">
              <a:effectLst/>
              <a:latin typeface="Arial" panose="020B0604020202020204" pitchFamily="34" charset="0"/>
              <a:cs typeface="Arial" panose="020B0604020202020204" pitchFamily="34" charset="0"/>
            </a:endParaRPr>
          </a:p>
          <a:p>
            <a:pPr marL="0" marR="0" indent="0" rtl="0" latinLnBrk="0">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01 – Graph] </a:t>
            </a:r>
            <a:endParaRPr lang="en-US" sz="1200" dirty="0">
              <a:effectLst/>
            </a:endParaRPr>
          </a:p>
          <a:p>
            <a:pPr marL="0" marR="0" indent="0" rtl="0" latinLnBrk="0">
              <a:spcBef>
                <a:spcPts val="0"/>
              </a:spcBef>
              <a:spcAft>
                <a:spcPts val="0"/>
              </a:spcAft>
            </a:pPr>
            <a:r>
              <a:rPr lang="en-US" sz="14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Pause for effect</a:t>
            </a:r>
            <a:br>
              <a:rPr lang="en-US" sz="1400" b="1" dirty="0">
                <a:solidFill>
                  <a:srgbClr val="2D2E2D"/>
                </a:solidFill>
                <a:effectLst/>
                <a:latin typeface="맑은 고딕" panose="020B0503020000020004" pitchFamily="34" charset="-127"/>
                <a:ea typeface="맑은 고딕" panose="020B0503020000020004" pitchFamily="34" charset="-127"/>
              </a:rPr>
            </a:b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02 – Raptors] </a:t>
            </a:r>
            <a:endParaRPr lang="en-US" sz="1200" dirty="0">
              <a:effectLst/>
            </a:endParaRPr>
          </a:p>
          <a:p>
            <a:pPr marL="0" marR="0" rtl="0" latinLnBrk="0">
              <a:lnSpc>
                <a:spcPct val="107000"/>
              </a:lnSpc>
              <a:spcBef>
                <a:spcPts val="0"/>
              </a:spcBef>
              <a:spcAft>
                <a:spcPts val="0"/>
              </a:spcAft>
            </a:pPr>
            <a:r>
              <a:rPr lang="en-US" sz="1400" b="0"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Our client is Toronto Raptors, Currently the only Canadian NBA franchise.  </a:t>
            </a:r>
            <a:br>
              <a:rPr lang="en-US" sz="1400" dirty="0">
                <a:solidFill>
                  <a:srgbClr val="000000"/>
                </a:solidFill>
                <a:effectLst/>
                <a:latin typeface="맑은 고딕" panose="020B0503020000020004" pitchFamily="34" charset="-127"/>
                <a:ea typeface="맑은 고딕" panose="020B0503020000020004" pitchFamily="34" charset="-127"/>
              </a:rPr>
            </a:b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In the year 2020, The Toronto Raptors’ valuation was estimated to be 2.1 billion USD. The raptors won their first NBA Championship in 2019. However, the team’s performance has been in decline since then. This chart shows the wins for each year for the Toronto Raptors.</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rPr>
              <a:t> </a:t>
            </a: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03 – GM]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The team’s General Manager is seeking recommendations on improving the team’s chances at another championship run while preserving the team’s long-term future. The suggestions will be in the form of improvements to the player roster. The stakeholders intend to either maintain or improve on the number of wins during the regular season and more importantly during the playoffs while retaining the public interest in the team. </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 </a:t>
            </a:r>
            <a:endParaRPr lang="en-US" sz="1400" dirty="0">
              <a:effectLst/>
              <a:latin typeface="Arial" panose="020B0604020202020204" pitchFamily="34" charset="0"/>
              <a:cs typeface="Arial" panose="020B0604020202020204" pitchFamily="34" charset="0"/>
            </a:endParaRPr>
          </a:p>
          <a:p>
            <a:pPr marL="0" marR="0" indent="0" rtl="0" latinLnBrk="0">
              <a:spcBef>
                <a:spcPts val="0"/>
              </a:spcBef>
              <a:spcAft>
                <a:spcPts val="0"/>
              </a:spcAft>
            </a:pPr>
            <a:r>
              <a:rPr lang="en-US" sz="1400" b="1" dirty="0">
                <a:solidFill>
                  <a:srgbClr val="000000"/>
                </a:solidFill>
                <a:effectLst/>
                <a:latin typeface="Arial" panose="020B0604020202020204" pitchFamily="34" charset="0"/>
              </a:rPr>
              <a:t>[NEXT SLIDE] </a:t>
            </a:r>
            <a:endParaRPr lang="en-US" sz="1200" dirty="0">
              <a:effectLst/>
            </a:endParaRPr>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457842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To attain the requirements outlined by the management, we have set 2 objectives. we are looking to determine what features affect team wins/losses and predict how they can be improved/reduced through changes in the team’s roster. </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45720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1.</a:t>
            </a:r>
            <a:r>
              <a:rPr lang="en-CA"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CA" sz="1400" dirty="0">
                <a:effectLst/>
                <a:latin typeface="Calibri" panose="020F0502020204030204" pitchFamily="34" charset="0"/>
                <a:ea typeface="Times New Roman" panose="02020603050405020304" pitchFamily="18" charset="0"/>
                <a:cs typeface="Calibri" panose="020F0502020204030204" pitchFamily="34" charset="0"/>
              </a:rPr>
              <a:t>The primary objective of this analysis is to determine which features are important to the Toronto Raptors team to produce more wins in the regular season and the playoffs.</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45720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2.</a:t>
            </a:r>
            <a:r>
              <a:rPr lang="en-CA"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CA" sz="1400" dirty="0">
                <a:effectLst/>
                <a:latin typeface="Calibri" panose="020F0502020204030204" pitchFamily="34" charset="0"/>
                <a:ea typeface="Times New Roman" panose="02020603050405020304" pitchFamily="18" charset="0"/>
                <a:cs typeface="Calibri" panose="020F0502020204030204" pitchFamily="34" charset="0"/>
              </a:rPr>
              <a:t>The secondary objective is to review team players’ performance-to-cost effectiveness.</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scope of this analysis will be to focus on the historical player data from 2005 to 2020 as this closely represents the players of the current era. The performance baseline of the team and players will be established using the data for the Toronto Raptors 2019-2020 season. These statistics will be used to indicate performance features for the team and the individual players.</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r>
              <a:rPr lang="en-US" sz="1400" b="0" dirty="0">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To simplify the analysis, the following assumptions were made:</a:t>
            </a:r>
            <a:endParaRPr lang="en-CA" sz="1400" b="0" dirty="0">
              <a:effectLst/>
              <a:highlight>
                <a:srgbClr val="FFFF00"/>
              </a:highligh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latinLnBrk="0">
              <a:lnSpc>
                <a:spcPct val="115000"/>
              </a:lnSpc>
              <a:spcBef>
                <a:spcPts val="720"/>
              </a:spcBef>
              <a:spcAft>
                <a:spcPts val="0"/>
              </a:spcAft>
              <a:buSzPts val="1100"/>
              <a:buFont typeface="Symbol" panose="05050102010706020507" pitchFamily="18" charset="2"/>
              <a:buChar char=""/>
            </a:pPr>
            <a:r>
              <a:rPr lang="en-CA" sz="1400" b="0" dirty="0">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Changes are only applied to the Toronto Raptors; the statistics from other teams are not affected or changed.</a:t>
            </a:r>
            <a:endParaRPr lang="en-CA" sz="1400" b="0" dirty="0">
              <a:effectLst/>
              <a:highlight>
                <a:srgbClr val="FFFF00"/>
              </a:highligh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latinLnBrk="0">
              <a:lnSpc>
                <a:spcPct val="115000"/>
              </a:lnSpc>
              <a:spcBef>
                <a:spcPts val="720"/>
              </a:spcBef>
              <a:spcAft>
                <a:spcPts val="0"/>
              </a:spcAft>
              <a:buSzPts val="1100"/>
              <a:buFont typeface="Symbol" panose="05050102010706020507" pitchFamily="18" charset="2"/>
              <a:buChar char=""/>
            </a:pPr>
            <a:r>
              <a:rPr lang="en-CA" sz="1400" b="0" dirty="0">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Obtaining any players is up to the Toronto GM to determine if they will pursue the player via free agency, trading of players, etc.</a:t>
            </a:r>
            <a:endParaRPr lang="en-CA" sz="1400" b="0" dirty="0">
              <a:effectLst/>
              <a:highlight>
                <a:srgbClr val="FFFF00"/>
              </a:highlight>
              <a:latin typeface="Calibri" panose="020F0502020204030204" pitchFamily="34" charset="0"/>
              <a:ea typeface="Yu Mincho" panose="02020400000000000000" pitchFamily="18" charset="-128"/>
              <a:cs typeface="Times New Roman" panose="02020603050405020304" pitchFamily="18" charset="0"/>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a:p>
            <a:pPr marL="0" marR="0" rtl="0" latinLnBrk="0">
              <a:spcBef>
                <a:spcPts val="0"/>
              </a:spcBef>
              <a:spcAft>
                <a:spcPts val="0"/>
              </a:spcAft>
            </a:pPr>
            <a:r>
              <a:rPr lang="en-US" sz="1400" dirty="0">
                <a:solidFill>
                  <a:srgbClr val="000000"/>
                </a:solidFill>
                <a:effectLst/>
                <a:latin typeface="Arial" panose="020B0604020202020204" pitchFamily="34" charset="0"/>
              </a:rPr>
              <a:t>To attain the requirements outlined by the management, we are looking at two objectives</a:t>
            </a:r>
            <a:endParaRPr lang="en-US" sz="1600" dirty="0">
              <a:effectLst/>
            </a:endParaRPr>
          </a:p>
          <a:p>
            <a:pPr marL="0" marR="0" rtl="0" latinLnBrk="0">
              <a:spcBef>
                <a:spcPts val="0"/>
              </a:spcBef>
              <a:spcAft>
                <a:spcPts val="0"/>
              </a:spcAft>
            </a:pPr>
            <a:r>
              <a:rPr lang="en-US" sz="1400" dirty="0">
                <a:solidFill>
                  <a:srgbClr val="000000"/>
                </a:solidFill>
                <a:effectLst/>
                <a:latin typeface="Arial" panose="020B0604020202020204" pitchFamily="34" charset="0"/>
              </a:rPr>
              <a:t> </a:t>
            </a:r>
            <a:endParaRPr lang="en-US" sz="1600" dirty="0">
              <a:effectLst/>
            </a:endParaRPr>
          </a:p>
          <a:p>
            <a:pPr marL="0" marR="0" rtl="0" latinLnBrk="0">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01 – Primary Objective] </a:t>
            </a:r>
            <a:endParaRPr lang="en-US" sz="16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rPr>
              <a:t>The primary objective of this analysis is to determine which features are important to the team to produce more wins in the regular season and the playoffs. </a:t>
            </a:r>
            <a:br>
              <a:rPr lang="en-US" sz="1400" dirty="0">
                <a:solidFill>
                  <a:srgbClr val="000000"/>
                </a:solidFill>
                <a:effectLst/>
                <a:latin typeface="Calibri" panose="020F0502020204030204" pitchFamily="34" charset="0"/>
              </a:rPr>
            </a:br>
            <a:endParaRPr lang="en-US" sz="16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02 - Secondary Objective] </a:t>
            </a:r>
            <a:endParaRPr lang="en-US" sz="16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rPr>
              <a:t>The secondary objective is to review team players’ performance-to-cost effectiveness. </a:t>
            </a:r>
            <a:endParaRPr lang="en-US" sz="1600" dirty="0">
              <a:effectLst/>
            </a:endParaRPr>
          </a:p>
          <a:p>
            <a:pPr marL="0" marR="0" rtl="0" latinLnBrk="0">
              <a:lnSpc>
                <a:spcPct val="107000"/>
              </a:lnSpc>
              <a:spcBef>
                <a:spcPts val="0"/>
              </a:spcBef>
              <a:spcAft>
                <a:spcPts val="0"/>
              </a:spcAft>
            </a:pPr>
            <a:endParaRPr lang="en-US" sz="16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03 – Data scope] </a:t>
            </a:r>
            <a:endParaRPr lang="en-US" sz="16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rPr>
              <a:t>The scope of the initial analysis will be to focus on the Toronto Raptors’ historical player data from 2005 to 2020 as this closely represents the players of the current era. The performance baseline of the team and players will be established using the data for The Toronto Raptors 2019-2020 season. These statistics will be used to indicate performance features for the team and the individual players. </a:t>
            </a:r>
          </a:p>
          <a:p>
            <a:pPr marL="0" marR="0" rtl="0" latinLnBrk="0">
              <a:lnSpc>
                <a:spcPct val="107000"/>
              </a:lnSpc>
              <a:spcBef>
                <a:spcPts val="0"/>
              </a:spcBef>
              <a:spcAft>
                <a:spcPts val="0"/>
              </a:spcAft>
            </a:pPr>
            <a:endParaRPr lang="en-US" sz="1600" dirty="0">
              <a:effectLst/>
            </a:endParaRPr>
          </a:p>
          <a:p>
            <a:pPr marL="0" marR="0" indent="0" algn="l" rtl="0" latinLnBrk="0">
              <a:spcBef>
                <a:spcPts val="0"/>
              </a:spcBef>
              <a:spcAft>
                <a:spcPts val="0"/>
              </a:spcAft>
            </a:pPr>
            <a:r>
              <a:rPr lang="en-US" sz="1400" b="1" i="0" dirty="0">
                <a:solidFill>
                  <a:srgbClr val="000000"/>
                </a:solidFill>
                <a:effectLst/>
                <a:latin typeface="Arial" panose="020B0604020202020204" pitchFamily="34" charset="0"/>
              </a:rPr>
              <a:t>[NEXT SLIDE]</a:t>
            </a:r>
            <a:endParaRPr lang="en-US" sz="1600" dirty="0">
              <a:effectLs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1411422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description </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cleansing, if needed – steps taken – what were the challenges with the data and steps taken to cleanse bring it to usable format (ETL – extract, transform, load steps). Technology/tools used for cleansing/analysis </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Methods (methods, relevant outputs)</a:t>
            </a:r>
            <a:endParaRPr lang="en-CA" sz="3200" dirty="0">
              <a:effectLst/>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The data collection for this analysis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Arial" panose="020B0604020202020204" pitchFamily="34" charset="0"/>
                <a:ea typeface="Calibri" panose="020F0502020204030204" pitchFamily="34" charset="0"/>
                <a:cs typeface="Times New Roman" panose="02020603050405020304" pitchFamily="18" charset="0"/>
              </a:rPr>
              <a:t>nba_api</a:t>
            </a:r>
            <a:r>
              <a:rPr lang="en-US" sz="2000" dirty="0">
                <a:effectLst/>
                <a:latin typeface="Arial" panose="020B0604020202020204" pitchFamily="34" charset="0"/>
                <a:ea typeface="Calibri" panose="020F0502020204030204" pitchFamily="34" charset="0"/>
                <a:cs typeface="Times New Roman" panose="02020603050405020304" pitchFamily="18" charset="0"/>
              </a:rPr>
              <a:t> is an open access API client library for Python requesting the data via webservices through </a:t>
            </a:r>
            <a:r>
              <a:rPr lang="en-US" sz="20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stats.nba.com</a:t>
            </a:r>
            <a:r>
              <a:rPr lang="en-US" sz="2000" dirty="0">
                <a:effectLst/>
                <a:latin typeface="Arial" panose="020B0604020202020204" pitchFamily="34" charset="0"/>
                <a:ea typeface="Calibri" panose="020F0502020204030204" pitchFamily="34" charset="0"/>
                <a:cs typeface="Times New Roman" panose="02020603050405020304" pitchFamily="18" charset="0"/>
              </a:rPr>
              <a:t>. We are using 2 endpoints.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rPr>
              <a:t>[NEXT 02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i="0" dirty="0" err="1">
                <a:effectLst/>
                <a:latin typeface="Arial" panose="020B0604020202020204" pitchFamily="34" charset="0"/>
                <a:ea typeface="Calibri" panose="020F0502020204030204" pitchFamily="34" charset="0"/>
                <a:cs typeface="Arial" panose="020B0604020202020204" pitchFamily="34" charset="0"/>
              </a:rPr>
              <a:t>playgamelogs</a:t>
            </a:r>
            <a:r>
              <a:rPr lang="en-US" sz="2000" i="0" dirty="0">
                <a:effectLst/>
                <a:latin typeface="Arial" panose="020B0604020202020204" pitchFamily="34" charset="0"/>
                <a:ea typeface="Calibri" panose="020F0502020204030204" pitchFamily="34" charset="0"/>
                <a:cs typeface="Arial" panose="020B0604020202020204" pitchFamily="34" charset="0"/>
              </a:rPr>
              <a:t> fetches player statistics for each game. This dataset consists of more than 450k </a:t>
            </a:r>
            <a:r>
              <a:rPr lang="en-US" altLang="ko-KR" sz="2000" i="0" kern="1200" dirty="0">
                <a:solidFill>
                  <a:schemeClr val="tx1"/>
                </a:solidFill>
                <a:latin typeface="Arial" panose="020B0604020202020204" pitchFamily="34" charset="0"/>
                <a:ea typeface="+mn-ea"/>
                <a:cs typeface="Arial" panose="020B0604020202020204" pitchFamily="34" charset="0"/>
              </a:rPr>
              <a:t>rows. We are using 36 features. </a:t>
            </a:r>
            <a:r>
              <a:rPr lang="en-US" sz="2000" b="0" i="0" kern="1200" dirty="0">
                <a:solidFill>
                  <a:schemeClr val="tx1"/>
                </a:solidFill>
                <a:latin typeface="Arial" panose="020B0604020202020204" pitchFamily="34" charset="0"/>
                <a:ea typeface="+mn-ea"/>
                <a:cs typeface="Arial" panose="020B0604020202020204" pitchFamily="34" charset="0"/>
              </a:rPr>
              <a:t>It has 15K records for the Toronto Raptors alone. </a:t>
            </a:r>
            <a:r>
              <a:rPr lang="en-US" sz="2000" dirty="0">
                <a:effectLst/>
                <a:latin typeface="Arial" panose="020B0604020202020204" pitchFamily="34" charset="0"/>
                <a:ea typeface="Calibri" panose="020F0502020204030204" pitchFamily="34" charset="0"/>
                <a:cs typeface="Arial" panose="020B0604020202020204" pitchFamily="34" charset="0"/>
              </a:rPr>
              <a:t>We are only showing a few features here, this dataset acts as the main </a:t>
            </a:r>
            <a:r>
              <a:rPr lang="en-US" sz="2000" dirty="0" err="1">
                <a:effectLst/>
                <a:latin typeface="Arial" panose="020B0604020202020204" pitchFamily="34" charset="0"/>
                <a:ea typeface="Calibri" panose="020F0502020204030204" pitchFamily="34" charset="0"/>
                <a:cs typeface="Arial" panose="020B0604020202020204" pitchFamily="34" charset="0"/>
              </a:rPr>
              <a:t>datasource</a:t>
            </a:r>
            <a:r>
              <a:rPr lang="en-US" sz="2000" dirty="0">
                <a:effectLst/>
                <a:latin typeface="Arial" panose="020B0604020202020204" pitchFamily="34" charset="0"/>
                <a:ea typeface="Calibri" panose="020F0502020204030204" pitchFamily="34" charset="0"/>
                <a:cs typeface="Arial" panose="020B0604020202020204" pitchFamily="34" charset="0"/>
              </a:rPr>
              <a:t> for the analysis.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03 – Play by Play]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err="1">
                <a:solidFill>
                  <a:srgbClr val="2D2E2D"/>
                </a:solidFill>
                <a:latin typeface="Arial" panose="020B0604020202020204" pitchFamily="34" charset="0"/>
                <a:cs typeface="Arial" panose="020B0604020202020204" pitchFamily="34" charset="0"/>
              </a:rPr>
              <a:t>PlayByPlay</a:t>
            </a:r>
            <a:r>
              <a:rPr lang="en-US" sz="2000" b="0" dirty="0">
                <a:solidFill>
                  <a:srgbClr val="2D2E2D"/>
                </a:solidFill>
                <a:latin typeface="Arial" panose="020B0604020202020204" pitchFamily="34" charset="0"/>
                <a:cs typeface="Arial" panose="020B0604020202020204" pitchFamily="34" charset="0"/>
              </a:rPr>
              <a:t> gets all activities for a game, we fetched stats for all games derived from the first Dataset. </a:t>
            </a:r>
            <a:r>
              <a:rPr lang="en-US" sz="2000" dirty="0">
                <a:solidFill>
                  <a:srgbClr val="2D2E2D"/>
                </a:solidFill>
                <a:latin typeface="Arial" panose="020B0604020202020204" pitchFamily="34" charset="0"/>
                <a:cs typeface="Arial" panose="020B0604020202020204" pitchFamily="34" charset="0"/>
              </a:rPr>
              <a:t>This dataset has about 10M records and can reference the main dataset by GAME_ID.</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Arial" panose="020B0604020202020204" pitchFamily="34" charset="0"/>
                <a:cs typeface="Arial" panose="020B0604020202020204" pitchFamily="34" charset="0"/>
              </a:rPr>
              <a:t>NBA webservice does not provide the salary data. Historical salary data was drawn from ESPN website and the future salary data from </a:t>
            </a:r>
            <a:r>
              <a:rPr lang="en-US" sz="2000" b="0" dirty="0" err="1">
                <a:solidFill>
                  <a:srgbClr val="2D2E2D"/>
                </a:solidFill>
                <a:latin typeface="Arial" panose="020B0604020202020204" pitchFamily="34" charset="0"/>
                <a:cs typeface="Arial" panose="020B0604020202020204" pitchFamily="34" charset="0"/>
              </a:rPr>
              <a:t>HoopsHype</a:t>
            </a:r>
            <a:r>
              <a:rPr lang="en-US" sz="2000" b="0" dirty="0">
                <a:solidFill>
                  <a:srgbClr val="2D2E2D"/>
                </a:solidFill>
                <a:latin typeface="Arial" panose="020B0604020202020204" pitchFamily="34" charset="0"/>
                <a:cs typeface="Arial" panose="020B0604020202020204" pitchFamily="34" charset="0"/>
              </a:rPr>
              <a:t> website. These were obtained using web scraping in python. We are looking at current 489 NBA players.</a:t>
            </a:r>
            <a:r>
              <a:rPr lang="en-US" sz="2000" b="0" i="0" u="none" strike="noStrike" cap="none" dirty="0">
                <a:solidFill>
                  <a:schemeClr val="dk1"/>
                </a:solidFill>
                <a:latin typeface="Arial" panose="020B0604020202020204" pitchFamily="34" charset="0"/>
                <a:cs typeface="Arial" panose="020B0604020202020204" pitchFamily="34" charset="0"/>
                <a:sym typeface="Arial"/>
              </a:rPr>
              <a:t> </a:t>
            </a:r>
            <a:r>
              <a:rPr lang="en-US" sz="2000" dirty="0">
                <a:solidFill>
                  <a:srgbClr val="2D2E2D"/>
                </a:solidFill>
                <a:latin typeface="Arial" panose="020B0604020202020204" pitchFamily="34" charset="0"/>
                <a:cs typeface="Arial" panose="020B0604020202020204" pitchFamily="34" charset="0"/>
              </a:rPr>
              <a:t>We can relate this table to the </a:t>
            </a:r>
            <a:r>
              <a:rPr lang="en-US" sz="2000" dirty="0" err="1">
                <a:solidFill>
                  <a:srgbClr val="2D2E2D"/>
                </a:solidFill>
                <a:latin typeface="Arial" panose="020B0604020202020204" pitchFamily="34" charset="0"/>
                <a:cs typeface="Arial" panose="020B0604020202020204" pitchFamily="34" charset="0"/>
              </a:rPr>
              <a:t>Playergamelogs</a:t>
            </a:r>
            <a:r>
              <a:rPr lang="en-US" sz="2000" dirty="0">
                <a:solidFill>
                  <a:srgbClr val="2D2E2D"/>
                </a:solidFill>
                <a:latin typeface="Arial" panose="020B0604020202020204" pitchFamily="34" charset="0"/>
                <a:cs typeface="Arial" panose="020B0604020202020204" pitchFamily="34" charset="0"/>
              </a:rPr>
              <a:t> using the Player name and the Season year.</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[Just pause for a couple of seconds]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This diagram is created only for easy understanding of the schema. Since this is not a normalized database; which would be very expensive for this analysis, the relationship keys are not enforced by any constraint.</a:t>
            </a:r>
            <a:endParaRPr lang="en-US" sz="16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6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dirty="0">
                <a:latin typeface="Arial" panose="020B0604020202020204" pitchFamily="34" charset="0"/>
                <a:cs typeface="Arial" panose="020B0604020202020204" pitchFamily="34" charset="0"/>
              </a:rPr>
              <a:t>Now I shall</a:t>
            </a:r>
            <a:r>
              <a:rPr lang="en-US" sz="1600" baseline="0" dirty="0">
                <a:latin typeface="Arial" panose="020B0604020202020204" pitchFamily="34" charset="0"/>
                <a:cs typeface="Arial" panose="020B0604020202020204" pitchFamily="34" charset="0"/>
              </a:rPr>
              <a:t> hand over to </a:t>
            </a:r>
            <a:r>
              <a:rPr lang="en-US" sz="1600" b="1" i="0" u="none" strike="noStrike" cap="none" dirty="0">
                <a:solidFill>
                  <a:schemeClr val="dk1"/>
                </a:solidFill>
                <a:effectLst/>
                <a:latin typeface="Arial" panose="020B0604020202020204" pitchFamily="34" charset="0"/>
                <a:ea typeface="Arial"/>
                <a:cs typeface="Arial" panose="020B0604020202020204" pitchFamily="34" charset="0"/>
                <a:sym typeface="Arial"/>
              </a:rPr>
              <a:t>Dennis</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Arial"/>
                <a:ea typeface="Arial"/>
                <a:cs typeface="Arial"/>
                <a:sym typeface="Arial"/>
              </a:rPr>
              <a:t>[NEXT SLIDE] </a:t>
            </a:r>
            <a:endParaRPr lang="en-US" sz="2400" dirty="0"/>
          </a:p>
          <a:p>
            <a:pPr marL="0" lvl="0" indent="0" algn="l" rtl="0">
              <a:lnSpc>
                <a:spcPct val="100000"/>
              </a:lnSpc>
              <a:spcBef>
                <a:spcPts val="0"/>
              </a:spcBef>
              <a:spcAft>
                <a:spcPts val="0"/>
              </a:spcAft>
              <a:buSzPts val="1400"/>
              <a:buNone/>
            </a:pPr>
            <a:endParaRPr lang="en-US" sz="2400" dirty="0"/>
          </a:p>
          <a:p>
            <a:endParaRPr lang="en-CA" sz="2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312228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Top 10 Toronto Raptors Players by points for the past 3 Seasons]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Let’s talk about who scored the most points in the last 3 seasons.</a:t>
            </a:r>
          </a:p>
          <a:p>
            <a:pPr marL="0" marR="0" lvl="0" indent="0" algn="l" rtl="0" latinLnBrk="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rPr>
              <a:t>In this graph, it shows the top 10 players and their points. The horizontal axis is the total points scored in the last 3 seasons. The vertical axis is the player names.</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We only study the players who scored at least 100 points in both Regular and Playoffs. The different color on the stack bar is for the different seasons. The darker color indicates the recent season vs lighter color for old seasons. Some players may have contracts with Raptors for only one season, we will see only one color on the stack bar.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DeMar]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2017-18 season, DeMar was No. 1 with 2067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Kawhi]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2018-19 season, Kawhi had the highest score with 2328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2019-20 season, Pascal Ranked No. 1 with 1558 points.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Kyle]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all 3 seasons, Kyle scored the highest points and followed by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back to </a:t>
            </a:r>
            <a:r>
              <a:rPr lang="en-US" sz="1400" b="1" i="0" u="none" strike="noStrike" cap="none" dirty="0">
                <a:solidFill>
                  <a:schemeClr val="dk1"/>
                </a:solidFill>
                <a:effectLst/>
                <a:latin typeface="Arial"/>
                <a:ea typeface="Arial"/>
                <a:cs typeface="Arial"/>
                <a:sym typeface="Arial"/>
              </a:rPr>
              <a:t>Dennis</a:t>
            </a:r>
            <a:endParaRPr lang="en-CA" sz="1400" dirty="0"/>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i="0" u="none" strike="noStrike" cap="none" dirty="0">
                <a:solidFill>
                  <a:schemeClr val="dk1"/>
                </a:solidFill>
                <a:effectLst/>
                <a:latin typeface="Arial"/>
                <a:cs typeface="Arial"/>
                <a:sym typeface="Arial"/>
              </a:rPr>
              <a:t>Talk and move through the boxes but in groupings (</a:t>
            </a:r>
            <a:r>
              <a:rPr lang="en-US" sz="1800" b="1" i="0" u="none" strike="noStrike" cap="none" dirty="0" err="1">
                <a:solidFill>
                  <a:schemeClr val="dk1"/>
                </a:solidFill>
                <a:effectLst/>
                <a:latin typeface="Arial"/>
                <a:cs typeface="Arial"/>
                <a:sym typeface="Arial"/>
              </a:rPr>
              <a:t>ie</a:t>
            </a:r>
            <a:r>
              <a:rPr lang="en-US" sz="1800" b="1" i="0" u="none" strike="noStrike" cap="none" dirty="0">
                <a:solidFill>
                  <a:schemeClr val="dk1"/>
                </a:solidFill>
                <a:effectLst/>
                <a:latin typeface="Arial"/>
                <a:cs typeface="Arial"/>
                <a:sym typeface="Arial"/>
              </a:rPr>
              <a:t> boxing the transformation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Times New Roman" panose="02020603050405020304" pitchFamily="18" charset="0"/>
                <a:cs typeface="Calibri" panose="020F0502020204030204" pitchFamily="34" charset="0"/>
              </a:rPr>
              <a:t>Box 1-2 ETL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Times New Roman" panose="02020603050405020304" pitchFamily="18" charset="0"/>
                <a:cs typeface="Calibri" panose="020F0502020204030204" pitchFamily="34" charset="0"/>
              </a:rPr>
              <a:t>Box 3-7 Data enhancement/transformation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Times New Roman" panose="02020603050405020304" pitchFamily="18" charset="0"/>
                <a:cs typeface="Calibri" panose="020F0502020204030204" pitchFamily="34" charset="0"/>
              </a:rPr>
              <a:t>Box 8-10 Preparation for modeling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Times New Roman" panose="02020603050405020304" pitchFamily="18" charset="0"/>
                <a:cs typeface="Calibri" panose="020F0502020204030204" pitchFamily="34" charset="0"/>
              </a:rPr>
              <a:t>Box 11-13 Analysis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Times New Roman" panose="02020603050405020304" pitchFamily="18" charset="0"/>
                <a:cs typeface="Calibri" panose="020F0502020204030204" pitchFamily="34" charset="0"/>
              </a:rPr>
              <a:t>This analysis was done in 2 phases:</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The data collection for this analysis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Arial" panose="020B0604020202020204" pitchFamily="34" charset="0"/>
                <a:ea typeface="Calibri" panose="020F0502020204030204" pitchFamily="34" charset="0"/>
                <a:cs typeface="Times New Roman" panose="02020603050405020304" pitchFamily="18" charset="0"/>
              </a:rPr>
              <a:t>nba_api</a:t>
            </a:r>
            <a:r>
              <a:rPr lang="en-US" sz="2000" dirty="0">
                <a:effectLst/>
                <a:latin typeface="Arial" panose="020B0604020202020204" pitchFamily="34" charset="0"/>
                <a:ea typeface="Calibri" panose="020F0502020204030204" pitchFamily="34" charset="0"/>
                <a:cs typeface="Times New Roman" panose="02020603050405020304" pitchFamily="18" charset="0"/>
              </a:rPr>
              <a:t> is an open access API client library for Python requesting the data via webservices through </a:t>
            </a:r>
            <a:r>
              <a:rPr lang="en-US" sz="20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stats.nba.com</a:t>
            </a:r>
            <a:r>
              <a:rPr lang="en-US" sz="2000" dirty="0">
                <a:effectLst/>
                <a:latin typeface="Arial" panose="020B0604020202020204" pitchFamily="34" charset="0"/>
                <a:ea typeface="Calibri" panose="020F0502020204030204" pitchFamily="34" charset="0"/>
                <a:cs typeface="Times New Roman" panose="02020603050405020304" pitchFamily="18" charset="0"/>
              </a:rPr>
              <a:t>. We are using 2 endpoints.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rPr>
              <a:t>[NEXT 02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i="0" dirty="0" err="1">
                <a:effectLst/>
                <a:latin typeface="Arial" panose="020B0604020202020204" pitchFamily="34" charset="0"/>
                <a:ea typeface="Calibri" panose="020F0502020204030204" pitchFamily="34" charset="0"/>
                <a:cs typeface="Arial" panose="020B0604020202020204" pitchFamily="34" charset="0"/>
              </a:rPr>
              <a:t>playgamelogs</a:t>
            </a:r>
            <a:r>
              <a:rPr lang="en-US" sz="2000" i="0" dirty="0">
                <a:effectLst/>
                <a:latin typeface="Arial" panose="020B0604020202020204" pitchFamily="34" charset="0"/>
                <a:ea typeface="Calibri" panose="020F0502020204030204" pitchFamily="34" charset="0"/>
                <a:cs typeface="Arial" panose="020B0604020202020204" pitchFamily="34" charset="0"/>
              </a:rPr>
              <a:t> fetches player statistics for each game. This dataset consists of more than 450k </a:t>
            </a:r>
            <a:r>
              <a:rPr lang="en-US" altLang="ko-KR" sz="2000" i="0" kern="1200" dirty="0">
                <a:solidFill>
                  <a:schemeClr val="tx1"/>
                </a:solidFill>
                <a:latin typeface="Arial" panose="020B0604020202020204" pitchFamily="34" charset="0"/>
                <a:ea typeface="+mn-ea"/>
                <a:cs typeface="Arial" panose="020B0604020202020204" pitchFamily="34" charset="0"/>
              </a:rPr>
              <a:t>rows. We are using 36 features. </a:t>
            </a:r>
            <a:r>
              <a:rPr lang="en-US" sz="2000" b="0" i="0" kern="1200" dirty="0">
                <a:solidFill>
                  <a:schemeClr val="tx1"/>
                </a:solidFill>
                <a:latin typeface="Arial" panose="020B0604020202020204" pitchFamily="34" charset="0"/>
                <a:ea typeface="+mn-ea"/>
                <a:cs typeface="Arial" panose="020B0604020202020204" pitchFamily="34" charset="0"/>
              </a:rPr>
              <a:t>It has 15K records for the Toronto Raptors alone. </a:t>
            </a:r>
            <a:r>
              <a:rPr lang="en-US" sz="2000" dirty="0">
                <a:effectLst/>
                <a:latin typeface="Arial" panose="020B0604020202020204" pitchFamily="34" charset="0"/>
                <a:ea typeface="Calibri" panose="020F0502020204030204" pitchFamily="34" charset="0"/>
                <a:cs typeface="Arial" panose="020B0604020202020204" pitchFamily="34" charset="0"/>
              </a:rPr>
              <a:t>We are only showing a few features here, this dataset acts as the main </a:t>
            </a:r>
            <a:r>
              <a:rPr lang="en-US" sz="2000" dirty="0" err="1">
                <a:effectLst/>
                <a:latin typeface="Arial" panose="020B0604020202020204" pitchFamily="34" charset="0"/>
                <a:ea typeface="Calibri" panose="020F0502020204030204" pitchFamily="34" charset="0"/>
                <a:cs typeface="Arial" panose="020B0604020202020204" pitchFamily="34" charset="0"/>
              </a:rPr>
              <a:t>datasource</a:t>
            </a:r>
            <a:r>
              <a:rPr lang="en-US" sz="2000" dirty="0">
                <a:effectLst/>
                <a:latin typeface="Arial" panose="020B0604020202020204" pitchFamily="34" charset="0"/>
                <a:ea typeface="Calibri" panose="020F0502020204030204" pitchFamily="34" charset="0"/>
                <a:cs typeface="Arial" panose="020B0604020202020204" pitchFamily="34" charset="0"/>
              </a:rPr>
              <a:t> for the analysis.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03 – Play by Play]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err="1">
                <a:solidFill>
                  <a:srgbClr val="2D2E2D"/>
                </a:solidFill>
                <a:latin typeface="Arial" panose="020B0604020202020204" pitchFamily="34" charset="0"/>
                <a:cs typeface="Arial" panose="020B0604020202020204" pitchFamily="34" charset="0"/>
              </a:rPr>
              <a:t>PlayByPlay</a:t>
            </a:r>
            <a:r>
              <a:rPr lang="en-US" sz="2000" b="0" dirty="0">
                <a:solidFill>
                  <a:srgbClr val="2D2E2D"/>
                </a:solidFill>
                <a:latin typeface="Arial" panose="020B0604020202020204" pitchFamily="34" charset="0"/>
                <a:cs typeface="Arial" panose="020B0604020202020204" pitchFamily="34" charset="0"/>
              </a:rPr>
              <a:t> gets all activities for a game, we fetched stats for all games derived from the first Dataset. </a:t>
            </a:r>
            <a:r>
              <a:rPr lang="en-US" sz="2000" dirty="0">
                <a:solidFill>
                  <a:srgbClr val="2D2E2D"/>
                </a:solidFill>
                <a:latin typeface="Arial" panose="020B0604020202020204" pitchFamily="34" charset="0"/>
                <a:cs typeface="Arial" panose="020B0604020202020204" pitchFamily="34" charset="0"/>
              </a:rPr>
              <a:t>This dataset has about 10M records and can reference the main dataset by GAME_ID.</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Arial" panose="020B0604020202020204" pitchFamily="34" charset="0"/>
                <a:cs typeface="Arial" panose="020B0604020202020204" pitchFamily="34" charset="0"/>
              </a:rPr>
              <a:t>NBA webservice does not provide the salary data. Historical salary data was drawn from ESPN website and the future salary data from </a:t>
            </a:r>
            <a:r>
              <a:rPr lang="en-US" sz="2000" b="0" dirty="0" err="1">
                <a:solidFill>
                  <a:srgbClr val="2D2E2D"/>
                </a:solidFill>
                <a:latin typeface="Arial" panose="020B0604020202020204" pitchFamily="34" charset="0"/>
                <a:cs typeface="Arial" panose="020B0604020202020204" pitchFamily="34" charset="0"/>
              </a:rPr>
              <a:t>HoopsHype</a:t>
            </a:r>
            <a:r>
              <a:rPr lang="en-US" sz="2000" b="0" dirty="0">
                <a:solidFill>
                  <a:srgbClr val="2D2E2D"/>
                </a:solidFill>
                <a:latin typeface="Arial" panose="020B0604020202020204" pitchFamily="34" charset="0"/>
                <a:cs typeface="Arial" panose="020B0604020202020204" pitchFamily="34" charset="0"/>
              </a:rPr>
              <a:t> website. These were obtained using web scraping in python. We are looking at current 489 NBA players.</a:t>
            </a:r>
            <a:r>
              <a:rPr lang="en-US" sz="2000" b="0" i="0" u="none" strike="noStrike" cap="none" dirty="0">
                <a:solidFill>
                  <a:schemeClr val="dk1"/>
                </a:solidFill>
                <a:latin typeface="Arial" panose="020B0604020202020204" pitchFamily="34" charset="0"/>
                <a:cs typeface="Arial" panose="020B0604020202020204" pitchFamily="34" charset="0"/>
                <a:sym typeface="Arial"/>
              </a:rPr>
              <a:t> </a:t>
            </a:r>
            <a:r>
              <a:rPr lang="en-US" sz="2000" dirty="0">
                <a:solidFill>
                  <a:srgbClr val="2D2E2D"/>
                </a:solidFill>
                <a:latin typeface="Arial" panose="020B0604020202020204" pitchFamily="34" charset="0"/>
                <a:cs typeface="Arial" panose="020B0604020202020204" pitchFamily="34" charset="0"/>
              </a:rPr>
              <a:t>We can relate this table to the </a:t>
            </a:r>
            <a:r>
              <a:rPr lang="en-US" sz="2000" dirty="0" err="1">
                <a:solidFill>
                  <a:srgbClr val="2D2E2D"/>
                </a:solidFill>
                <a:latin typeface="Arial" panose="020B0604020202020204" pitchFamily="34" charset="0"/>
                <a:cs typeface="Arial" panose="020B0604020202020204" pitchFamily="34" charset="0"/>
              </a:rPr>
              <a:t>Playergamelogs</a:t>
            </a:r>
            <a:r>
              <a:rPr lang="en-US" sz="2000" dirty="0">
                <a:solidFill>
                  <a:srgbClr val="2D2E2D"/>
                </a:solidFill>
                <a:latin typeface="Arial" panose="020B0604020202020204" pitchFamily="34" charset="0"/>
                <a:cs typeface="Arial" panose="020B0604020202020204" pitchFamily="34" charset="0"/>
              </a:rPr>
              <a:t> using the Player name and the Season year.</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[Just pause for a couple of seconds]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This diagram is created only for easy understanding of the schema. Since this is not a normalized database; which would be very expensive for this analysis, the relationship keys are not enforced by any constraint.</a:t>
            </a:r>
            <a:endParaRPr lang="en-US" sz="16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6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dirty="0">
                <a:latin typeface="Arial" panose="020B0604020202020204" pitchFamily="34" charset="0"/>
                <a:cs typeface="Arial" panose="020B0604020202020204" pitchFamily="34" charset="0"/>
              </a:rPr>
              <a:t>Now I shall</a:t>
            </a:r>
            <a:r>
              <a:rPr lang="en-US" sz="1600" baseline="0" dirty="0">
                <a:latin typeface="Arial" panose="020B0604020202020204" pitchFamily="34" charset="0"/>
                <a:cs typeface="Arial" panose="020B0604020202020204" pitchFamily="34" charset="0"/>
              </a:rPr>
              <a:t> hand over to </a:t>
            </a:r>
            <a:r>
              <a:rPr lang="en-US" sz="1600" b="1" i="0" u="none" strike="noStrike" cap="none" dirty="0">
                <a:solidFill>
                  <a:schemeClr val="dk1"/>
                </a:solidFill>
                <a:effectLst/>
                <a:latin typeface="Arial" panose="020B0604020202020204" pitchFamily="34" charset="0"/>
                <a:ea typeface="Arial"/>
                <a:cs typeface="Arial" panose="020B0604020202020204" pitchFamily="34" charset="0"/>
                <a:sym typeface="Arial"/>
              </a:rPr>
              <a:t>Dennis</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Arial"/>
                <a:ea typeface="Arial"/>
                <a:cs typeface="Arial"/>
                <a:sym typeface="Arial"/>
              </a:rPr>
              <a:t>[NEXT SLIDE] </a:t>
            </a:r>
            <a:endParaRPr lang="en-US" sz="2400" dirty="0"/>
          </a:p>
          <a:p>
            <a:pPr marL="0" lvl="0" indent="0" algn="l" rtl="0">
              <a:lnSpc>
                <a:spcPct val="100000"/>
              </a:lnSpc>
              <a:spcBef>
                <a:spcPts val="0"/>
              </a:spcBef>
              <a:spcAft>
                <a:spcPts val="0"/>
              </a:spcAft>
              <a:buSzPts val="1400"/>
              <a:buNone/>
            </a:pPr>
            <a:endParaRPr lang="en-US" sz="2400" dirty="0"/>
          </a:p>
          <a:p>
            <a:endParaRPr lang="en-CA" sz="2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4179897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latinLnBrk="0"/>
            <a:r>
              <a:rPr lang="en-US" sz="1400" b="1" i="0" u="none" strike="noStrike" cap="none" dirty="0">
                <a:solidFill>
                  <a:schemeClr val="dk1"/>
                </a:solidFill>
                <a:effectLst/>
                <a:latin typeface="Arial"/>
                <a:ea typeface="Arial"/>
                <a:cs typeface="Arial"/>
                <a:sym typeface="Arial"/>
              </a:rPr>
              <a:t>[Cindy to take over]</a:t>
            </a:r>
            <a:endParaRPr lang="en-US" sz="1400" b="0" i="0" u="none" strike="noStrike" cap="none" dirty="0">
              <a:solidFill>
                <a:schemeClr val="dk1"/>
              </a:solidFill>
              <a:effectLst/>
              <a:latin typeface="Arial"/>
              <a:ea typeface="Arial"/>
              <a:cs typeface="Arial"/>
              <a:sym typeface="Arial"/>
            </a:endParaRPr>
          </a:p>
          <a:p>
            <a:pPr marL="0" latinLnBrk="0"/>
            <a:r>
              <a:rPr lang="en-US" sz="1400" b="0" i="0" u="none" strike="noStrike" cap="none" dirty="0">
                <a:solidFill>
                  <a:schemeClr val="dk1"/>
                </a:solidFill>
                <a:effectLst/>
                <a:latin typeface="Arial"/>
                <a:ea typeface="Arial"/>
                <a:cs typeface="Arial"/>
                <a:sym typeface="Arial"/>
              </a:rPr>
              <a:t>Thank you, </a:t>
            </a:r>
            <a:r>
              <a:rPr lang="en-US" sz="1400" b="1" i="0" u="none" strike="noStrike" cap="none" dirty="0">
                <a:solidFill>
                  <a:schemeClr val="dk1"/>
                </a:solidFill>
                <a:effectLst/>
                <a:latin typeface="Arial"/>
                <a:ea typeface="Arial"/>
                <a:cs typeface="Arial"/>
                <a:sym typeface="Arial"/>
              </a:rPr>
              <a:t>Dennis</a:t>
            </a:r>
            <a:r>
              <a:rPr lang="en-US" sz="1400" b="0" i="0" u="none" strike="noStrike" cap="none" dirty="0">
                <a:solidFill>
                  <a:schemeClr val="dk1"/>
                </a:solidFill>
                <a:effectLst/>
                <a:latin typeface="Arial"/>
                <a:ea typeface="Arial"/>
                <a:cs typeface="Arial"/>
                <a:sym typeface="Arial"/>
              </a:rPr>
              <a:t>. </a:t>
            </a:r>
            <a:r>
              <a:rPr lang="en-US" sz="1400" baseline="0" dirty="0"/>
              <a:t>I will continue on to the next part of </a:t>
            </a:r>
            <a:r>
              <a:rPr lang="en-US" sz="1400" b="1" i="0" u="none" strike="noStrike" cap="none" dirty="0">
                <a:solidFill>
                  <a:schemeClr val="dk1"/>
                </a:solidFill>
                <a:effectLst/>
                <a:latin typeface="Arial"/>
                <a:ea typeface="Arial"/>
                <a:cs typeface="Arial"/>
                <a:sym typeface="Arial"/>
              </a:rPr>
              <a:t>Initial Analysis</a:t>
            </a:r>
            <a:r>
              <a:rPr lang="en-US" sz="1400" baseline="0" dirty="0"/>
              <a:t>.</a:t>
            </a:r>
            <a:endParaRPr lang="en-US" sz="1400" dirty="0"/>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The slide is to show the topic for our study]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rPr>
              <a:t>First, we determine the most efficient players for Toronto Raptors in the season 2019-20. The Player Efficiency Rating (PER) is introduced in our analysis.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PER is </a:t>
            </a:r>
            <a:r>
              <a:rPr lang="en-US" sz="1400" u="none" kern="1200" dirty="0">
                <a:solidFill>
                  <a:srgbClr val="2D2E2D"/>
                </a:solidFill>
                <a:latin typeface="+mn-lt"/>
                <a:ea typeface="+mn-ea"/>
                <a:cs typeface="+mn-cs"/>
                <a:hlinkClick r:id="rId3" tooltip="John Hollinger">
                  <a:extLst>
                    <a:ext uri="{A12FA001-AC4F-418D-AE19-62706E023703}">
                      <ahyp:hlinkClr xmlns:ahyp="http://schemas.microsoft.com/office/drawing/2018/hyperlinkcolor" val="tx"/>
                    </a:ext>
                  </a:extLst>
                </a:hlinkClick>
              </a:rPr>
              <a:t>John Hollinger</a:t>
            </a:r>
            <a:r>
              <a:rPr lang="en-US" sz="1400" u="none" kern="1200" dirty="0">
                <a:solidFill>
                  <a:srgbClr val="2D2E2D"/>
                </a:solidFill>
                <a:latin typeface="+mn-lt"/>
                <a:ea typeface="+mn-ea"/>
                <a:cs typeface="+mn-cs"/>
              </a:rPr>
              <a:t>'s </a:t>
            </a:r>
            <a:r>
              <a:rPr lang="en-US" sz="1400" kern="1200" dirty="0">
                <a:solidFill>
                  <a:srgbClr val="2D2E2D"/>
                </a:solidFill>
                <a:latin typeface="+mn-lt"/>
                <a:ea typeface="+mn-ea"/>
                <a:cs typeface="+mn-cs"/>
              </a:rPr>
              <a:t>all-in-one </a:t>
            </a:r>
            <a:r>
              <a:rPr lang="en-US" sz="1400" kern="1200" dirty="0">
                <a:solidFill>
                  <a:srgbClr val="2D2E2D"/>
                </a:solidFill>
                <a:latin typeface="+mn-lt"/>
                <a:ea typeface="+mn-ea"/>
                <a:cs typeface="+mn-cs"/>
                <a:hlinkClick r:id="rId4" tooltip="Basketball">
                  <a:extLst>
                    <a:ext uri="{A12FA001-AC4F-418D-AE19-62706E023703}">
                      <ahyp:hlinkClr xmlns:ahyp="http://schemas.microsoft.com/office/drawing/2018/hyperlinkcolor" val="tx"/>
                    </a:ext>
                  </a:extLst>
                </a:hlinkClick>
              </a:rPr>
              <a:t>basketball</a:t>
            </a:r>
            <a:r>
              <a:rPr lang="en-US" sz="1400" kern="1200" dirty="0">
                <a:solidFill>
                  <a:srgbClr val="2D2E2D"/>
                </a:solidFill>
                <a:latin typeface="+mn-lt"/>
                <a:ea typeface="+mn-ea"/>
                <a:cs typeface="+mn-cs"/>
              </a:rPr>
              <a:t> rating, which attempts to boil down all of a player's contributions into one number. Here is the formula.</a:t>
            </a: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02 – The slide is to show the formula]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kern="1200" dirty="0">
              <a:solidFill>
                <a:srgbClr val="2D2E2D"/>
              </a:solidFill>
              <a:latin typeface="+mn-lt"/>
              <a:ea typeface="+mn-ea"/>
              <a:cs typeface="+mn-cs"/>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Arial" panose="020B0604020202020204" pitchFamily="34" charset="0"/>
              </a:rPr>
              <a:t>PER takes into account accomplishments, such as field goals, free throws, 3-pointers, assists, rebounds, blocks and steals, and negative results, such as missed shots, turnovers and personal fouls. The formula adds positive stats and subtracts negative ones through a statistical point value system. The rating for each player is then adjusted to a per-minute basis.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2000" b="0" i="0" dirty="0">
              <a:solidFill>
                <a:srgbClr val="202122"/>
              </a:solidFill>
              <a:effectLst/>
              <a:latin typeface="Arial" panose="020B0604020202020204" pitchFamily="34" charset="0"/>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Arial" panose="020B0604020202020204" pitchFamily="34" charset="0"/>
              </a:rPr>
              <a:t>There are other PER formulas as well which may be different from the one we use.</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03 – Player Performance Graph] </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rPr>
              <a:t>This graph shows the top 10 Player Efficiency Rating for Toronto Raptors in the Season 2019-20. The horizontal axis is the player names. The vertical axis is the PER number for each player. The analysis includes both Regular and Playoffs.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04 – Jersey]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The Jersey number is highlighted for each player under the photo.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05 – Serge]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From the PER calculation, Serge ranked No.1 in the season 2019-20 with a value of 21.50.</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091140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Times New Roman" panose="02020603050405020304" pitchFamily="18" charset="0"/>
                <a:cs typeface="Calibri" panose="020F0502020204030204" pitchFamily="34" charset="0"/>
              </a:rPr>
              <a:t>This analysis was done in 2 phases:</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The data collection for this analysis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Arial" panose="020B0604020202020204" pitchFamily="34" charset="0"/>
                <a:ea typeface="Calibri" panose="020F0502020204030204" pitchFamily="34" charset="0"/>
                <a:cs typeface="Times New Roman" panose="02020603050405020304" pitchFamily="18" charset="0"/>
              </a:rPr>
              <a:t>nba_api</a:t>
            </a:r>
            <a:r>
              <a:rPr lang="en-US" sz="2000" dirty="0">
                <a:effectLst/>
                <a:latin typeface="Arial" panose="020B0604020202020204" pitchFamily="34" charset="0"/>
                <a:ea typeface="Calibri" panose="020F0502020204030204" pitchFamily="34" charset="0"/>
                <a:cs typeface="Times New Roman" panose="02020603050405020304" pitchFamily="18" charset="0"/>
              </a:rPr>
              <a:t> is an open access API client library for Python requesting the data via webservices through </a:t>
            </a:r>
            <a:r>
              <a:rPr lang="en-US" sz="20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stats.nba.com</a:t>
            </a:r>
            <a:r>
              <a:rPr lang="en-US" sz="2000" dirty="0">
                <a:effectLst/>
                <a:latin typeface="Arial" panose="020B0604020202020204" pitchFamily="34" charset="0"/>
                <a:ea typeface="Calibri" panose="020F0502020204030204" pitchFamily="34" charset="0"/>
                <a:cs typeface="Times New Roman" panose="02020603050405020304" pitchFamily="18" charset="0"/>
              </a:rPr>
              <a:t>. We are using 2 endpoints.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rPr>
              <a:t>[NEXT 02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i="0" dirty="0" err="1">
                <a:effectLst/>
                <a:latin typeface="Arial" panose="020B0604020202020204" pitchFamily="34" charset="0"/>
                <a:ea typeface="Calibri" panose="020F0502020204030204" pitchFamily="34" charset="0"/>
                <a:cs typeface="Arial" panose="020B0604020202020204" pitchFamily="34" charset="0"/>
              </a:rPr>
              <a:t>playgamelogs</a:t>
            </a:r>
            <a:r>
              <a:rPr lang="en-US" sz="2000" i="0" dirty="0">
                <a:effectLst/>
                <a:latin typeface="Arial" panose="020B0604020202020204" pitchFamily="34" charset="0"/>
                <a:ea typeface="Calibri" panose="020F0502020204030204" pitchFamily="34" charset="0"/>
                <a:cs typeface="Arial" panose="020B0604020202020204" pitchFamily="34" charset="0"/>
              </a:rPr>
              <a:t> fetches player statistics for each game. This dataset consists of more than 450k </a:t>
            </a:r>
            <a:r>
              <a:rPr lang="en-US" altLang="ko-KR" sz="2000" i="0" kern="1200" dirty="0">
                <a:solidFill>
                  <a:schemeClr val="tx1"/>
                </a:solidFill>
                <a:latin typeface="Arial" panose="020B0604020202020204" pitchFamily="34" charset="0"/>
                <a:ea typeface="+mn-ea"/>
                <a:cs typeface="Arial" panose="020B0604020202020204" pitchFamily="34" charset="0"/>
              </a:rPr>
              <a:t>rows. We are using 36 features. </a:t>
            </a:r>
            <a:r>
              <a:rPr lang="en-US" sz="2000" b="0" i="0" kern="1200" dirty="0">
                <a:solidFill>
                  <a:schemeClr val="tx1"/>
                </a:solidFill>
                <a:latin typeface="Arial" panose="020B0604020202020204" pitchFamily="34" charset="0"/>
                <a:ea typeface="+mn-ea"/>
                <a:cs typeface="Arial" panose="020B0604020202020204" pitchFamily="34" charset="0"/>
              </a:rPr>
              <a:t>It has 15K records for the Toronto Raptors alone. </a:t>
            </a:r>
            <a:r>
              <a:rPr lang="en-US" sz="2000" dirty="0">
                <a:effectLst/>
                <a:latin typeface="Arial" panose="020B0604020202020204" pitchFamily="34" charset="0"/>
                <a:ea typeface="Calibri" panose="020F0502020204030204" pitchFamily="34" charset="0"/>
                <a:cs typeface="Arial" panose="020B0604020202020204" pitchFamily="34" charset="0"/>
              </a:rPr>
              <a:t>We are only showing a few features here, this dataset acts as the main </a:t>
            </a:r>
            <a:r>
              <a:rPr lang="en-US" sz="2000" dirty="0" err="1">
                <a:effectLst/>
                <a:latin typeface="Arial" panose="020B0604020202020204" pitchFamily="34" charset="0"/>
                <a:ea typeface="Calibri" panose="020F0502020204030204" pitchFamily="34" charset="0"/>
                <a:cs typeface="Arial" panose="020B0604020202020204" pitchFamily="34" charset="0"/>
              </a:rPr>
              <a:t>datasource</a:t>
            </a:r>
            <a:r>
              <a:rPr lang="en-US" sz="2000" dirty="0">
                <a:effectLst/>
                <a:latin typeface="Arial" panose="020B0604020202020204" pitchFamily="34" charset="0"/>
                <a:ea typeface="Calibri" panose="020F0502020204030204" pitchFamily="34" charset="0"/>
                <a:cs typeface="Arial" panose="020B0604020202020204" pitchFamily="34" charset="0"/>
              </a:rPr>
              <a:t> for the analysis.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03 – Play by Play]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err="1">
                <a:solidFill>
                  <a:srgbClr val="2D2E2D"/>
                </a:solidFill>
                <a:latin typeface="Arial" panose="020B0604020202020204" pitchFamily="34" charset="0"/>
                <a:cs typeface="Arial" panose="020B0604020202020204" pitchFamily="34" charset="0"/>
              </a:rPr>
              <a:t>PlayByPlay</a:t>
            </a:r>
            <a:r>
              <a:rPr lang="en-US" sz="2000" b="0" dirty="0">
                <a:solidFill>
                  <a:srgbClr val="2D2E2D"/>
                </a:solidFill>
                <a:latin typeface="Arial" panose="020B0604020202020204" pitchFamily="34" charset="0"/>
                <a:cs typeface="Arial" panose="020B0604020202020204" pitchFamily="34" charset="0"/>
              </a:rPr>
              <a:t> gets all activities for a game, we fetched stats for all games derived from the first Dataset. </a:t>
            </a:r>
            <a:r>
              <a:rPr lang="en-US" sz="2000" dirty="0">
                <a:solidFill>
                  <a:srgbClr val="2D2E2D"/>
                </a:solidFill>
                <a:latin typeface="Arial" panose="020B0604020202020204" pitchFamily="34" charset="0"/>
                <a:cs typeface="Arial" panose="020B0604020202020204" pitchFamily="34" charset="0"/>
              </a:rPr>
              <a:t>This dataset has about 10M records and can reference the main dataset by GAME_ID.</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Arial" panose="020B0604020202020204" pitchFamily="34" charset="0"/>
                <a:cs typeface="Arial" panose="020B0604020202020204" pitchFamily="34" charset="0"/>
              </a:rPr>
              <a:t>NBA webservice does not provide the salary data. Historical salary data was drawn from ESPN website and the future salary data from </a:t>
            </a:r>
            <a:r>
              <a:rPr lang="en-US" sz="2000" b="0" dirty="0" err="1">
                <a:solidFill>
                  <a:srgbClr val="2D2E2D"/>
                </a:solidFill>
                <a:latin typeface="Arial" panose="020B0604020202020204" pitchFamily="34" charset="0"/>
                <a:cs typeface="Arial" panose="020B0604020202020204" pitchFamily="34" charset="0"/>
              </a:rPr>
              <a:t>HoopsHype</a:t>
            </a:r>
            <a:r>
              <a:rPr lang="en-US" sz="2000" b="0" dirty="0">
                <a:solidFill>
                  <a:srgbClr val="2D2E2D"/>
                </a:solidFill>
                <a:latin typeface="Arial" panose="020B0604020202020204" pitchFamily="34" charset="0"/>
                <a:cs typeface="Arial" panose="020B0604020202020204" pitchFamily="34" charset="0"/>
              </a:rPr>
              <a:t> website. These were obtained using web scraping in python. We are looking at current 489 NBA players.</a:t>
            </a:r>
            <a:r>
              <a:rPr lang="en-US" sz="2000" b="0" i="0" u="none" strike="noStrike" cap="none" dirty="0">
                <a:solidFill>
                  <a:schemeClr val="dk1"/>
                </a:solidFill>
                <a:latin typeface="Arial" panose="020B0604020202020204" pitchFamily="34" charset="0"/>
                <a:cs typeface="Arial" panose="020B0604020202020204" pitchFamily="34" charset="0"/>
                <a:sym typeface="Arial"/>
              </a:rPr>
              <a:t> </a:t>
            </a:r>
            <a:r>
              <a:rPr lang="en-US" sz="2000" dirty="0">
                <a:solidFill>
                  <a:srgbClr val="2D2E2D"/>
                </a:solidFill>
                <a:latin typeface="Arial" panose="020B0604020202020204" pitchFamily="34" charset="0"/>
                <a:cs typeface="Arial" panose="020B0604020202020204" pitchFamily="34" charset="0"/>
              </a:rPr>
              <a:t>We can relate this table to the </a:t>
            </a:r>
            <a:r>
              <a:rPr lang="en-US" sz="2000" dirty="0" err="1">
                <a:solidFill>
                  <a:srgbClr val="2D2E2D"/>
                </a:solidFill>
                <a:latin typeface="Arial" panose="020B0604020202020204" pitchFamily="34" charset="0"/>
                <a:cs typeface="Arial" panose="020B0604020202020204" pitchFamily="34" charset="0"/>
              </a:rPr>
              <a:t>Playergamelogs</a:t>
            </a:r>
            <a:r>
              <a:rPr lang="en-US" sz="2000" dirty="0">
                <a:solidFill>
                  <a:srgbClr val="2D2E2D"/>
                </a:solidFill>
                <a:latin typeface="Arial" panose="020B0604020202020204" pitchFamily="34" charset="0"/>
                <a:cs typeface="Arial" panose="020B0604020202020204" pitchFamily="34" charset="0"/>
              </a:rPr>
              <a:t> using the Player name and the Season year.</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[Just pause for a couple of seconds]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This diagram is created only for easy understanding of the schema. Since this is not a normalized database; which would be very expensive for this analysis, the relationship keys are not enforced by any constraint.</a:t>
            </a:r>
            <a:endParaRPr lang="en-US" sz="16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6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dirty="0">
                <a:latin typeface="Arial" panose="020B0604020202020204" pitchFamily="34" charset="0"/>
                <a:cs typeface="Arial" panose="020B0604020202020204" pitchFamily="34" charset="0"/>
              </a:rPr>
              <a:t>Now I shall</a:t>
            </a:r>
            <a:r>
              <a:rPr lang="en-US" sz="1600" baseline="0" dirty="0">
                <a:latin typeface="Arial" panose="020B0604020202020204" pitchFamily="34" charset="0"/>
                <a:cs typeface="Arial" panose="020B0604020202020204" pitchFamily="34" charset="0"/>
              </a:rPr>
              <a:t> hand over to </a:t>
            </a:r>
            <a:r>
              <a:rPr lang="en-US" sz="1600" b="1" i="0" u="none" strike="noStrike" cap="none" dirty="0">
                <a:solidFill>
                  <a:schemeClr val="dk1"/>
                </a:solidFill>
                <a:effectLst/>
                <a:latin typeface="Arial" panose="020B0604020202020204" pitchFamily="34" charset="0"/>
                <a:ea typeface="Arial"/>
                <a:cs typeface="Arial" panose="020B0604020202020204" pitchFamily="34" charset="0"/>
                <a:sym typeface="Arial"/>
              </a:rPr>
              <a:t>Dennis</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Arial"/>
                <a:ea typeface="Arial"/>
                <a:cs typeface="Arial"/>
                <a:sym typeface="Arial"/>
              </a:rPr>
              <a:t>[NEXT SLIDE] </a:t>
            </a:r>
            <a:endParaRPr lang="en-US" sz="2400" dirty="0"/>
          </a:p>
          <a:p>
            <a:pPr marL="0" lvl="0" indent="0" algn="l" rtl="0">
              <a:lnSpc>
                <a:spcPct val="100000"/>
              </a:lnSpc>
              <a:spcBef>
                <a:spcPts val="0"/>
              </a:spcBef>
              <a:spcAft>
                <a:spcPts val="0"/>
              </a:spcAft>
              <a:buSzPts val="1400"/>
              <a:buNone/>
            </a:pPr>
            <a:endParaRPr lang="en-US" sz="2400" dirty="0"/>
          </a:p>
          <a:p>
            <a:endParaRPr lang="en-CA" sz="2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2111879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Times New Roman" panose="02020603050405020304" pitchFamily="18" charset="0"/>
                <a:cs typeface="Calibri" panose="020F0502020204030204" pitchFamily="34" charset="0"/>
              </a:rPr>
              <a:t>This analysis was done in 2 phases:</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The data collection for this analysis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Arial" panose="020B0604020202020204" pitchFamily="34" charset="0"/>
                <a:ea typeface="Calibri" panose="020F0502020204030204" pitchFamily="34" charset="0"/>
                <a:cs typeface="Times New Roman" panose="02020603050405020304" pitchFamily="18" charset="0"/>
              </a:rPr>
              <a:t>nba_api</a:t>
            </a:r>
            <a:r>
              <a:rPr lang="en-US" sz="2000" dirty="0">
                <a:effectLst/>
                <a:latin typeface="Arial" panose="020B0604020202020204" pitchFamily="34" charset="0"/>
                <a:ea typeface="Calibri" panose="020F0502020204030204" pitchFamily="34" charset="0"/>
                <a:cs typeface="Times New Roman" panose="02020603050405020304" pitchFamily="18" charset="0"/>
              </a:rPr>
              <a:t> is an open access API client library for Python requesting the data via webservices through </a:t>
            </a:r>
            <a:r>
              <a:rPr lang="en-US" sz="20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stats.nba.com</a:t>
            </a:r>
            <a:r>
              <a:rPr lang="en-US" sz="2000" dirty="0">
                <a:effectLst/>
                <a:latin typeface="Arial" panose="020B0604020202020204" pitchFamily="34" charset="0"/>
                <a:ea typeface="Calibri" panose="020F0502020204030204" pitchFamily="34" charset="0"/>
                <a:cs typeface="Times New Roman" panose="02020603050405020304" pitchFamily="18" charset="0"/>
              </a:rPr>
              <a:t>. We are using 2 endpoints.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rPr>
              <a:t>[NEXT 02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i="0" dirty="0" err="1">
                <a:effectLst/>
                <a:latin typeface="Arial" panose="020B0604020202020204" pitchFamily="34" charset="0"/>
                <a:ea typeface="Calibri" panose="020F0502020204030204" pitchFamily="34" charset="0"/>
                <a:cs typeface="Arial" panose="020B0604020202020204" pitchFamily="34" charset="0"/>
              </a:rPr>
              <a:t>playgamelogs</a:t>
            </a:r>
            <a:r>
              <a:rPr lang="en-US" sz="2000" i="0" dirty="0">
                <a:effectLst/>
                <a:latin typeface="Arial" panose="020B0604020202020204" pitchFamily="34" charset="0"/>
                <a:ea typeface="Calibri" panose="020F0502020204030204" pitchFamily="34" charset="0"/>
                <a:cs typeface="Arial" panose="020B0604020202020204" pitchFamily="34" charset="0"/>
              </a:rPr>
              <a:t> fetches player statistics for each game. This dataset consists of more than 450k </a:t>
            </a:r>
            <a:r>
              <a:rPr lang="en-US" altLang="ko-KR" sz="2000" i="0" kern="1200" dirty="0">
                <a:solidFill>
                  <a:schemeClr val="tx1"/>
                </a:solidFill>
                <a:latin typeface="Arial" panose="020B0604020202020204" pitchFamily="34" charset="0"/>
                <a:ea typeface="+mn-ea"/>
                <a:cs typeface="Arial" panose="020B0604020202020204" pitchFamily="34" charset="0"/>
              </a:rPr>
              <a:t>rows. We are using 36 features. </a:t>
            </a:r>
            <a:r>
              <a:rPr lang="en-US" sz="2000" b="0" i="0" kern="1200" dirty="0">
                <a:solidFill>
                  <a:schemeClr val="tx1"/>
                </a:solidFill>
                <a:latin typeface="Arial" panose="020B0604020202020204" pitchFamily="34" charset="0"/>
                <a:ea typeface="+mn-ea"/>
                <a:cs typeface="Arial" panose="020B0604020202020204" pitchFamily="34" charset="0"/>
              </a:rPr>
              <a:t>It has 15K records for the Toronto Raptors alone. </a:t>
            </a:r>
            <a:r>
              <a:rPr lang="en-US" sz="2000" dirty="0">
                <a:effectLst/>
                <a:latin typeface="Arial" panose="020B0604020202020204" pitchFamily="34" charset="0"/>
                <a:ea typeface="Calibri" panose="020F0502020204030204" pitchFamily="34" charset="0"/>
                <a:cs typeface="Arial" panose="020B0604020202020204" pitchFamily="34" charset="0"/>
              </a:rPr>
              <a:t>We are only showing a few features here, this dataset acts as the main </a:t>
            </a:r>
            <a:r>
              <a:rPr lang="en-US" sz="2000" dirty="0" err="1">
                <a:effectLst/>
                <a:latin typeface="Arial" panose="020B0604020202020204" pitchFamily="34" charset="0"/>
                <a:ea typeface="Calibri" panose="020F0502020204030204" pitchFamily="34" charset="0"/>
                <a:cs typeface="Arial" panose="020B0604020202020204" pitchFamily="34" charset="0"/>
              </a:rPr>
              <a:t>datasource</a:t>
            </a:r>
            <a:r>
              <a:rPr lang="en-US" sz="2000" dirty="0">
                <a:effectLst/>
                <a:latin typeface="Arial" panose="020B0604020202020204" pitchFamily="34" charset="0"/>
                <a:ea typeface="Calibri" panose="020F0502020204030204" pitchFamily="34" charset="0"/>
                <a:cs typeface="Arial" panose="020B0604020202020204" pitchFamily="34" charset="0"/>
              </a:rPr>
              <a:t> for the analysis.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03 – Play by Play]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err="1">
                <a:solidFill>
                  <a:srgbClr val="2D2E2D"/>
                </a:solidFill>
                <a:latin typeface="Arial" panose="020B0604020202020204" pitchFamily="34" charset="0"/>
                <a:cs typeface="Arial" panose="020B0604020202020204" pitchFamily="34" charset="0"/>
              </a:rPr>
              <a:t>PlayByPlay</a:t>
            </a:r>
            <a:r>
              <a:rPr lang="en-US" sz="2000" b="0" dirty="0">
                <a:solidFill>
                  <a:srgbClr val="2D2E2D"/>
                </a:solidFill>
                <a:latin typeface="Arial" panose="020B0604020202020204" pitchFamily="34" charset="0"/>
                <a:cs typeface="Arial" panose="020B0604020202020204" pitchFamily="34" charset="0"/>
              </a:rPr>
              <a:t> gets all activities for a game, we fetched stats for all games derived from the first Dataset. </a:t>
            </a:r>
            <a:r>
              <a:rPr lang="en-US" sz="2000" dirty="0">
                <a:solidFill>
                  <a:srgbClr val="2D2E2D"/>
                </a:solidFill>
                <a:latin typeface="Arial" panose="020B0604020202020204" pitchFamily="34" charset="0"/>
                <a:cs typeface="Arial" panose="020B0604020202020204" pitchFamily="34" charset="0"/>
              </a:rPr>
              <a:t>This dataset has about 10M records and can reference the main dataset by GAME_ID.</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Arial" panose="020B0604020202020204" pitchFamily="34" charset="0"/>
                <a:cs typeface="Arial" panose="020B0604020202020204" pitchFamily="34" charset="0"/>
              </a:rPr>
              <a:t>NBA webservice does not provide the salary data. Historical salary data was drawn from ESPN website and the future salary data from </a:t>
            </a:r>
            <a:r>
              <a:rPr lang="en-US" sz="2000" b="0" dirty="0" err="1">
                <a:solidFill>
                  <a:srgbClr val="2D2E2D"/>
                </a:solidFill>
                <a:latin typeface="Arial" panose="020B0604020202020204" pitchFamily="34" charset="0"/>
                <a:cs typeface="Arial" panose="020B0604020202020204" pitchFamily="34" charset="0"/>
              </a:rPr>
              <a:t>HoopsHype</a:t>
            </a:r>
            <a:r>
              <a:rPr lang="en-US" sz="2000" b="0" dirty="0">
                <a:solidFill>
                  <a:srgbClr val="2D2E2D"/>
                </a:solidFill>
                <a:latin typeface="Arial" panose="020B0604020202020204" pitchFamily="34" charset="0"/>
                <a:cs typeface="Arial" panose="020B0604020202020204" pitchFamily="34" charset="0"/>
              </a:rPr>
              <a:t> website. These were obtained using web scraping in python. We are looking at current 489 NBA players.</a:t>
            </a:r>
            <a:r>
              <a:rPr lang="en-US" sz="2000" b="0" i="0" u="none" strike="noStrike" cap="none" dirty="0">
                <a:solidFill>
                  <a:schemeClr val="dk1"/>
                </a:solidFill>
                <a:latin typeface="Arial" panose="020B0604020202020204" pitchFamily="34" charset="0"/>
                <a:cs typeface="Arial" panose="020B0604020202020204" pitchFamily="34" charset="0"/>
                <a:sym typeface="Arial"/>
              </a:rPr>
              <a:t> </a:t>
            </a:r>
            <a:r>
              <a:rPr lang="en-US" sz="2000" dirty="0">
                <a:solidFill>
                  <a:srgbClr val="2D2E2D"/>
                </a:solidFill>
                <a:latin typeface="Arial" panose="020B0604020202020204" pitchFamily="34" charset="0"/>
                <a:cs typeface="Arial" panose="020B0604020202020204" pitchFamily="34" charset="0"/>
              </a:rPr>
              <a:t>We can relate this table to the </a:t>
            </a:r>
            <a:r>
              <a:rPr lang="en-US" sz="2000" dirty="0" err="1">
                <a:solidFill>
                  <a:srgbClr val="2D2E2D"/>
                </a:solidFill>
                <a:latin typeface="Arial" panose="020B0604020202020204" pitchFamily="34" charset="0"/>
                <a:cs typeface="Arial" panose="020B0604020202020204" pitchFamily="34" charset="0"/>
              </a:rPr>
              <a:t>Playergamelogs</a:t>
            </a:r>
            <a:r>
              <a:rPr lang="en-US" sz="2000" dirty="0">
                <a:solidFill>
                  <a:srgbClr val="2D2E2D"/>
                </a:solidFill>
                <a:latin typeface="Arial" panose="020B0604020202020204" pitchFamily="34" charset="0"/>
                <a:cs typeface="Arial" panose="020B0604020202020204" pitchFamily="34" charset="0"/>
              </a:rPr>
              <a:t> using the Player name and the Season year.</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[Just pause for a couple of seconds]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This diagram is created only for easy understanding of the schema. Since this is not a normalized database; which would be very expensive for this analysis, the relationship keys are not enforced by any constraint.</a:t>
            </a:r>
            <a:endParaRPr lang="en-US" sz="16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6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dirty="0">
                <a:latin typeface="Arial" panose="020B0604020202020204" pitchFamily="34" charset="0"/>
                <a:cs typeface="Arial" panose="020B0604020202020204" pitchFamily="34" charset="0"/>
              </a:rPr>
              <a:t>Now I shall</a:t>
            </a:r>
            <a:r>
              <a:rPr lang="en-US" sz="1600" baseline="0" dirty="0">
                <a:latin typeface="Arial" panose="020B0604020202020204" pitchFamily="34" charset="0"/>
                <a:cs typeface="Arial" panose="020B0604020202020204" pitchFamily="34" charset="0"/>
              </a:rPr>
              <a:t> hand over to </a:t>
            </a:r>
            <a:r>
              <a:rPr lang="en-US" sz="1600" b="1" i="0" u="none" strike="noStrike" cap="none" dirty="0">
                <a:solidFill>
                  <a:schemeClr val="dk1"/>
                </a:solidFill>
                <a:effectLst/>
                <a:latin typeface="Arial" panose="020B0604020202020204" pitchFamily="34" charset="0"/>
                <a:ea typeface="Arial"/>
                <a:cs typeface="Arial" panose="020B0604020202020204" pitchFamily="34" charset="0"/>
                <a:sym typeface="Arial"/>
              </a:rPr>
              <a:t>Dennis</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Arial"/>
                <a:ea typeface="Arial"/>
                <a:cs typeface="Arial"/>
                <a:sym typeface="Arial"/>
              </a:rPr>
              <a:t>[NEXT SLIDE] </a:t>
            </a:r>
            <a:endParaRPr lang="en-US" sz="2400" dirty="0"/>
          </a:p>
          <a:p>
            <a:pPr marL="0" lvl="0" indent="0" algn="l" rtl="0">
              <a:lnSpc>
                <a:spcPct val="100000"/>
              </a:lnSpc>
              <a:spcBef>
                <a:spcPts val="0"/>
              </a:spcBef>
              <a:spcAft>
                <a:spcPts val="0"/>
              </a:spcAft>
              <a:buSzPts val="1400"/>
              <a:buNone/>
            </a:pPr>
            <a:endParaRPr lang="en-US" sz="2400" dirty="0"/>
          </a:p>
          <a:p>
            <a:endParaRPr lang="en-CA" sz="2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3217581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2021-04-09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1225950" y="3141762"/>
            <a:ext cx="6597448" cy="86409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575757"/>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1198662" y="1170857"/>
            <a:ext cx="5040560" cy="197090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7334A"/>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2021-04-09</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2021-04-09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rgbClr val="87334A"/>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87334A"/>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2021-04-09</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pic>
        <p:nvPicPr>
          <p:cNvPr id="8"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710" y="408993"/>
            <a:ext cx="353539" cy="359634"/>
          </a:xfrm>
          <a:prstGeom prst="rect">
            <a:avLst/>
          </a:prstGeom>
        </p:spPr>
      </p:pic>
      <p:pic>
        <p:nvPicPr>
          <p:cNvPr id="9"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27654" y="408993"/>
            <a:ext cx="353539" cy="35963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2021-04-09</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2021-04-09</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39222" y="2440830"/>
            <a:ext cx="5951190" cy="1977926"/>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87334A"/>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2021-04-09</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comments" Target="../comments/commen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comments" Target="../comments/comment8.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comments" Target="../comments/comment1.xml"/><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comments" Target="../comments/comment3.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comments" Target="../comments/comment4.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comments" Target="../comments/comment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comments" Target="../comments/commen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550590" y="2257989"/>
            <a:ext cx="4464496" cy="1152128"/>
          </a:xfrm>
        </p:spPr>
        <p:txBody>
          <a:bodyPr/>
          <a:lstStyle/>
          <a:p>
            <a:r>
              <a:rPr lang="en-US" altLang="ko-KR" sz="3000" dirty="0"/>
              <a:t>DAT 205 Capstone</a:t>
            </a:r>
          </a:p>
        </p:txBody>
      </p:sp>
      <p:sp>
        <p:nvSpPr>
          <p:cNvPr id="7" name="제목 6"/>
          <p:cNvSpPr>
            <a:spLocks noGrp="1"/>
          </p:cNvSpPr>
          <p:nvPr>
            <p:ph type="ctrTitle"/>
          </p:nvPr>
        </p:nvSpPr>
        <p:spPr>
          <a:xfrm>
            <a:off x="478582" y="621482"/>
            <a:ext cx="5328592" cy="1656184"/>
          </a:xfrm>
        </p:spPr>
        <p:txBody>
          <a:bodyPr/>
          <a:lstStyle/>
          <a:p>
            <a:r>
              <a:rPr lang="en-US" altLang="ko-KR" sz="5000" dirty="0"/>
              <a:t>PROJECT RAPTORS REBOUND</a:t>
            </a:r>
            <a:endParaRPr lang="ko-KR" altLang="en-US" sz="5000" dirty="0"/>
          </a:p>
        </p:txBody>
      </p:sp>
      <p:sp>
        <p:nvSpPr>
          <p:cNvPr id="27" name="TextBox 26">
            <a:extLst>
              <a:ext uri="{FF2B5EF4-FFF2-40B4-BE49-F238E27FC236}">
                <a16:creationId xmlns:a16="http://schemas.microsoft.com/office/drawing/2014/main" id="{12FB82B8-435C-488B-892F-0B2A8E7D84A2}"/>
              </a:ext>
            </a:extLst>
          </p:cNvPr>
          <p:cNvSpPr txBox="1"/>
          <p:nvPr/>
        </p:nvSpPr>
        <p:spPr>
          <a:xfrm>
            <a:off x="5519142" y="6416178"/>
            <a:ext cx="6094520" cy="424732"/>
          </a:xfrm>
          <a:prstGeom prst="rect">
            <a:avLst/>
          </a:prstGeom>
          <a:noFill/>
        </p:spPr>
        <p:txBody>
          <a:bodyPr wrap="square">
            <a:spAutoFit/>
          </a:bodyPr>
          <a:lstStyle/>
          <a:p>
            <a:pPr marL="0" lvl="0" indent="0" algn="l" rtl="0">
              <a:lnSpc>
                <a:spcPct val="90000"/>
              </a:lnSpc>
              <a:spcBef>
                <a:spcPts val="0"/>
              </a:spcBef>
              <a:spcAft>
                <a:spcPts val="0"/>
              </a:spcAft>
              <a:buSzPts val="2800"/>
              <a:buNone/>
            </a:pPr>
            <a:r>
              <a:rPr lang="en-US" sz="2400" b="1" dirty="0">
                <a:solidFill>
                  <a:srgbClr val="A87A85"/>
                </a:solidFill>
              </a:rPr>
              <a:t>Group 1 - Bhavika Patil, Cindy Guo, Dennis Hung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 Phase 2</a:t>
            </a:r>
          </a:p>
        </p:txBody>
      </p:sp>
      <p:pic>
        <p:nvPicPr>
          <p:cNvPr id="6" name="Content Placeholder 5" descr="Diagram&#10;&#10;Description automatically generated">
            <a:extLst>
              <a:ext uri="{FF2B5EF4-FFF2-40B4-BE49-F238E27FC236}">
                <a16:creationId xmlns:a16="http://schemas.microsoft.com/office/drawing/2014/main" id="{90279103-56EC-429D-8AF7-4C6BDD85A98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93797" y="1485901"/>
            <a:ext cx="8891308" cy="4132580"/>
          </a:xfrm>
        </p:spPr>
      </p:pic>
    </p:spTree>
    <p:extLst>
      <p:ext uri="{BB962C8B-B14F-4D97-AF65-F5344CB8AC3E}">
        <p14:creationId xmlns:p14="http://schemas.microsoft.com/office/powerpoint/2010/main" val="887142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2</a:t>
            </a:r>
          </a:p>
        </p:txBody>
      </p:sp>
      <p:pic>
        <p:nvPicPr>
          <p:cNvPr id="7" name="Content Placeholder 6">
            <a:extLst>
              <a:ext uri="{FF2B5EF4-FFF2-40B4-BE49-F238E27FC236}">
                <a16:creationId xmlns:a16="http://schemas.microsoft.com/office/drawing/2014/main" id="{F9D9F1BF-8D97-4ADE-94CC-B8B707D15A4C}"/>
              </a:ext>
            </a:extLst>
          </p:cNvPr>
          <p:cNvPicPr>
            <a:picLocks noGrp="1"/>
          </p:cNvPicPr>
          <p:nvPr>
            <p:ph idx="1"/>
          </p:nvPr>
        </p:nvPicPr>
        <p:blipFill>
          <a:blip r:embed="rId3"/>
          <a:stretch>
            <a:fillRect/>
          </a:stretch>
        </p:blipFill>
        <p:spPr>
          <a:xfrm>
            <a:off x="2619388" y="1698890"/>
            <a:ext cx="8859486" cy="4601217"/>
          </a:xfrm>
          <a:prstGeom prst="rect">
            <a:avLst/>
          </a:prstGeom>
        </p:spPr>
      </p:pic>
    </p:spTree>
    <p:extLst>
      <p:ext uri="{BB962C8B-B14F-4D97-AF65-F5344CB8AC3E}">
        <p14:creationId xmlns:p14="http://schemas.microsoft.com/office/powerpoint/2010/main" val="2723202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Results</a:t>
            </a:r>
          </a:p>
        </p:txBody>
      </p:sp>
      <p:pic>
        <p:nvPicPr>
          <p:cNvPr id="11" name="Picture 10">
            <a:extLst>
              <a:ext uri="{FF2B5EF4-FFF2-40B4-BE49-F238E27FC236}">
                <a16:creationId xmlns:a16="http://schemas.microsoft.com/office/drawing/2014/main" id="{22B45F09-D969-48E2-A267-C5B4FAA75EBD}"/>
              </a:ext>
            </a:extLst>
          </p:cNvPr>
          <p:cNvPicPr/>
          <p:nvPr/>
        </p:nvPicPr>
        <p:blipFill>
          <a:blip r:embed="rId3"/>
          <a:stretch>
            <a:fillRect/>
          </a:stretch>
        </p:blipFill>
        <p:spPr>
          <a:xfrm>
            <a:off x="2191226" y="1367949"/>
            <a:ext cx="4146074" cy="2251551"/>
          </a:xfrm>
          <a:prstGeom prst="rect">
            <a:avLst/>
          </a:prstGeom>
        </p:spPr>
      </p:pic>
      <p:pic>
        <p:nvPicPr>
          <p:cNvPr id="13" name="Picture 12">
            <a:extLst>
              <a:ext uri="{FF2B5EF4-FFF2-40B4-BE49-F238E27FC236}">
                <a16:creationId xmlns:a16="http://schemas.microsoft.com/office/drawing/2014/main" id="{BB9F5755-A497-4085-A18A-1BC8DB86ADF4}"/>
              </a:ext>
            </a:extLst>
          </p:cNvPr>
          <p:cNvPicPr>
            <a:picLocks noChangeAspect="1"/>
          </p:cNvPicPr>
          <p:nvPr/>
        </p:nvPicPr>
        <p:blipFill>
          <a:blip r:embed="rId4"/>
          <a:stretch>
            <a:fillRect/>
          </a:stretch>
        </p:blipFill>
        <p:spPr>
          <a:xfrm>
            <a:off x="8011400" y="1682615"/>
            <a:ext cx="2543530" cy="1238423"/>
          </a:xfrm>
          <a:prstGeom prst="rect">
            <a:avLst/>
          </a:prstGeom>
        </p:spPr>
      </p:pic>
      <p:pic>
        <p:nvPicPr>
          <p:cNvPr id="4" name="Picture 3">
            <a:extLst>
              <a:ext uri="{FF2B5EF4-FFF2-40B4-BE49-F238E27FC236}">
                <a16:creationId xmlns:a16="http://schemas.microsoft.com/office/drawing/2014/main" id="{80B226E6-C997-462C-A8C3-15B52D31C6E4}"/>
              </a:ext>
            </a:extLst>
          </p:cNvPr>
          <p:cNvPicPr>
            <a:picLocks noChangeAspect="1"/>
          </p:cNvPicPr>
          <p:nvPr/>
        </p:nvPicPr>
        <p:blipFill>
          <a:blip r:embed="rId5"/>
          <a:stretch>
            <a:fillRect/>
          </a:stretch>
        </p:blipFill>
        <p:spPr>
          <a:xfrm>
            <a:off x="3568699" y="4026507"/>
            <a:ext cx="7751623" cy="2833081"/>
          </a:xfrm>
          <a:prstGeom prst="rect">
            <a:avLst/>
          </a:prstGeom>
        </p:spPr>
      </p:pic>
    </p:spTree>
    <p:extLst>
      <p:ext uri="{BB962C8B-B14F-4D97-AF65-F5344CB8AC3E}">
        <p14:creationId xmlns:p14="http://schemas.microsoft.com/office/powerpoint/2010/main" val="973473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p:txBody>
          <a:bodyPr/>
          <a:lstStyle/>
          <a:p>
            <a:r>
              <a:rPr lang="en-CA" dirty="0"/>
              <a:t>Recommendations</a:t>
            </a:r>
          </a:p>
        </p:txBody>
      </p:sp>
      <p:sp>
        <p:nvSpPr>
          <p:cNvPr id="4" name="Content Placeholder 3">
            <a:extLst>
              <a:ext uri="{FF2B5EF4-FFF2-40B4-BE49-F238E27FC236}">
                <a16:creationId xmlns:a16="http://schemas.microsoft.com/office/drawing/2014/main" id="{C612FEC7-9FD1-43B1-8707-42F8A3CDA880}"/>
              </a:ext>
            </a:extLst>
          </p:cNvPr>
          <p:cNvSpPr>
            <a:spLocks noGrp="1"/>
          </p:cNvSpPr>
          <p:nvPr>
            <p:ph idx="1"/>
          </p:nvPr>
        </p:nvSpPr>
        <p:spPr/>
        <p:txBody>
          <a:bodyPr/>
          <a:lstStyle/>
          <a:p>
            <a:r>
              <a:rPr lang="en-CA" dirty="0"/>
              <a:t>Add 4 points from notes – remove the name from #4 </a:t>
            </a:r>
          </a:p>
          <a:p>
            <a:endParaRPr lang="en-CA" dirty="0"/>
          </a:p>
          <a:p>
            <a:pPr marL="342900" lvl="0" indent="-342900">
              <a:lnSpc>
                <a:spcPct val="115000"/>
              </a:lnSpc>
              <a:spcBef>
                <a:spcPts val="500"/>
              </a:spcBef>
              <a:buFont typeface="Symbol" panose="05050102010706020507" pitchFamily="18" charset="2"/>
              <a:buChar char=""/>
            </a:pPr>
            <a:r>
              <a:rPr lang="en-CA" sz="2000" dirty="0">
                <a:effectLst/>
                <a:latin typeface="Calibri" panose="020F0502020204030204" pitchFamily="34" charset="0"/>
                <a:ea typeface="Yu Mincho" panose="02020400000000000000" pitchFamily="18" charset="-128"/>
                <a:cs typeface="Calibri" panose="020F0502020204030204" pitchFamily="34" charset="0"/>
              </a:rPr>
              <a:t>For improvements to the TOR roster, the organization is to look at Non-TOR players with higher values in PLUS_MINUS, PER, and PIE compared to their current roster. These statistics hold potential values in producing team wins and are underutilized by their current teams.​ </a:t>
            </a:r>
            <a:endParaRPr lang="en-CA" sz="20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a:lnSpc>
                <a:spcPct val="115000"/>
              </a:lnSpc>
              <a:spcBef>
                <a:spcPts val="500"/>
              </a:spcBef>
              <a:buFont typeface="Symbol" panose="05050102010706020507" pitchFamily="18" charset="2"/>
              <a:buChar char=""/>
            </a:pPr>
            <a:r>
              <a:rPr lang="en-CA" sz="2000" dirty="0">
                <a:effectLst/>
                <a:latin typeface="Calibri" panose="020F0502020204030204" pitchFamily="34" charset="0"/>
                <a:ea typeface="Yu Mincho" panose="02020400000000000000" pitchFamily="18" charset="-128"/>
                <a:cs typeface="Calibri" panose="020F0502020204030204" pitchFamily="34" charset="0"/>
              </a:rPr>
              <a:t>Alternatively, Field Goal % (FG_PCT) and 3-pointers % (FG3_PCT) are to look out for player efficiency.</a:t>
            </a:r>
            <a:endParaRPr lang="en-CA" sz="20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a:lnSpc>
                <a:spcPct val="115000"/>
              </a:lnSpc>
              <a:spcBef>
                <a:spcPts val="500"/>
              </a:spcBef>
              <a:buFont typeface="Symbol" panose="05050102010706020507" pitchFamily="18" charset="2"/>
              <a:buChar char=""/>
            </a:pPr>
            <a:r>
              <a:rPr lang="en-CA" sz="2000" dirty="0">
                <a:effectLst/>
                <a:latin typeface="Calibri" panose="020F0502020204030204" pitchFamily="34" charset="0"/>
                <a:ea typeface="Yu Mincho" panose="02020400000000000000" pitchFamily="18" charset="-128"/>
                <a:cs typeface="Calibri" panose="020F0502020204030204" pitchFamily="34" charset="0"/>
              </a:rPr>
              <a:t>We recommend players with higher important feature values than the average TOR player and a salary below the average of a TOR player.</a:t>
            </a:r>
            <a:endParaRPr lang="en-CA" sz="20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a:lnSpc>
                <a:spcPct val="115000"/>
              </a:lnSpc>
              <a:spcBef>
                <a:spcPts val="500"/>
              </a:spcBef>
              <a:spcAft>
                <a:spcPts val="1000"/>
              </a:spcAft>
              <a:buFont typeface="Symbol" panose="05050102010706020507" pitchFamily="18" charset="2"/>
              <a:buChar char=""/>
            </a:pPr>
            <a:r>
              <a:rPr lang="en-CA" sz="2000" dirty="0">
                <a:effectLst/>
                <a:latin typeface="Calibri" panose="020F0502020204030204" pitchFamily="34" charset="0"/>
                <a:ea typeface="Yu Mincho" panose="02020400000000000000" pitchFamily="18" charset="-128"/>
                <a:cs typeface="Calibri" panose="020F0502020204030204" pitchFamily="34" charset="0"/>
              </a:rPr>
              <a:t>There is an evidence of underutilization of a selected TOR player (Shamorie Ponds). We advocate exploring his utilization or replacing him. </a:t>
            </a:r>
            <a:endParaRPr lang="en-CA" sz="2000" dirty="0">
              <a:effectLst/>
              <a:latin typeface="Calibri" panose="020F0502020204030204" pitchFamily="34" charset="0"/>
              <a:ea typeface="Yu Mincho" panose="02020400000000000000" pitchFamily="18" charset="-128"/>
              <a:cs typeface="Times New Roman" panose="02020603050405020304" pitchFamily="18" charset="0"/>
            </a:endParaRPr>
          </a:p>
          <a:p>
            <a:endParaRPr lang="en-CA" dirty="0"/>
          </a:p>
        </p:txBody>
      </p:sp>
    </p:spTree>
    <p:extLst>
      <p:ext uri="{BB962C8B-B14F-4D97-AF65-F5344CB8AC3E}">
        <p14:creationId xmlns:p14="http://schemas.microsoft.com/office/powerpoint/2010/main" val="2446360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p:txBody>
          <a:bodyPr/>
          <a:lstStyle/>
          <a:p>
            <a:r>
              <a:rPr lang="en-CA" dirty="0"/>
              <a:t>Players Evaluation</a:t>
            </a:r>
          </a:p>
        </p:txBody>
      </p:sp>
      <p:pic>
        <p:nvPicPr>
          <p:cNvPr id="5" name="Content Placeholder 4">
            <a:extLst>
              <a:ext uri="{FF2B5EF4-FFF2-40B4-BE49-F238E27FC236}">
                <a16:creationId xmlns:a16="http://schemas.microsoft.com/office/drawing/2014/main" id="{9E965DA8-2309-42A3-B67D-7B545B1BE0C5}"/>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14980" y="1752600"/>
            <a:ext cx="6959600" cy="4894580"/>
          </a:xfrm>
          <a:prstGeom prst="rect">
            <a:avLst/>
          </a:prstGeom>
          <a:noFill/>
          <a:ln>
            <a:noFill/>
          </a:ln>
        </p:spPr>
      </p:pic>
      <p:sp>
        <p:nvSpPr>
          <p:cNvPr id="6" name="Left Bracket 5">
            <a:extLst>
              <a:ext uri="{FF2B5EF4-FFF2-40B4-BE49-F238E27FC236}">
                <a16:creationId xmlns:a16="http://schemas.microsoft.com/office/drawing/2014/main" id="{29152A0F-3280-4640-89DF-C9EECBBA4A6F}"/>
              </a:ext>
            </a:extLst>
          </p:cNvPr>
          <p:cNvSpPr/>
          <p:nvPr/>
        </p:nvSpPr>
        <p:spPr>
          <a:xfrm rot="5400000">
            <a:off x="5314950" y="260350"/>
            <a:ext cx="228600" cy="270510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7" name="TextBox 6">
            <a:extLst>
              <a:ext uri="{FF2B5EF4-FFF2-40B4-BE49-F238E27FC236}">
                <a16:creationId xmlns:a16="http://schemas.microsoft.com/office/drawing/2014/main" id="{0F5DDDFB-4942-4F6F-A966-ED7893037191}"/>
              </a:ext>
            </a:extLst>
          </p:cNvPr>
          <p:cNvSpPr txBox="1"/>
          <p:nvPr/>
        </p:nvSpPr>
        <p:spPr>
          <a:xfrm>
            <a:off x="5130800" y="1130300"/>
            <a:ext cx="605166" cy="400110"/>
          </a:xfrm>
          <a:prstGeom prst="rect">
            <a:avLst/>
          </a:prstGeom>
          <a:noFill/>
        </p:spPr>
        <p:txBody>
          <a:bodyPr wrap="none" rtlCol="0">
            <a:spAutoFit/>
          </a:bodyPr>
          <a:lstStyle/>
          <a:p>
            <a:r>
              <a:rPr lang="en-US" dirty="0"/>
              <a:t>TOR</a:t>
            </a:r>
            <a:endParaRPr lang="en-CA" dirty="0"/>
          </a:p>
        </p:txBody>
      </p:sp>
    </p:spTree>
    <p:extLst>
      <p:ext uri="{BB962C8B-B14F-4D97-AF65-F5344CB8AC3E}">
        <p14:creationId xmlns:p14="http://schemas.microsoft.com/office/powerpoint/2010/main" val="588468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904621" y="1014684"/>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Limitations</a:t>
            </a:r>
            <a:endParaRPr lang="ko-KR" altLang="en-US" sz="44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5181659" y="2041246"/>
            <a:ext cx="5450900" cy="3600986"/>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defRPr/>
            </a:pPr>
            <a:r>
              <a:rPr lang="en-US" altLang="ko-KR" sz="3000" dirty="0">
                <a:solidFill>
                  <a:srgbClr val="575757"/>
                </a:solidFill>
                <a:latin typeface="+mj-lt"/>
              </a:rPr>
              <a:t>Toronto Raptors only</a:t>
            </a:r>
          </a:p>
          <a:p>
            <a:pPr marL="342900" indent="-342900">
              <a:buFont typeface="Arial" panose="020B0604020202020204" pitchFamily="34" charset="0"/>
              <a:buChar char="•"/>
              <a:defRPr/>
            </a:pPr>
            <a:r>
              <a:rPr lang="en-US" altLang="ko-KR" sz="3000" dirty="0">
                <a:solidFill>
                  <a:srgbClr val="575757"/>
                </a:solidFill>
                <a:latin typeface="+mj-lt"/>
              </a:rPr>
              <a:t>Qualitative factors</a:t>
            </a:r>
          </a:p>
          <a:p>
            <a:pPr marL="955045" lvl="1" indent="-457200">
              <a:buSzPct val="80000"/>
              <a:buFont typeface="Arial" panose="020B0604020202020204" pitchFamily="34" charset="0"/>
              <a:buChar char="•"/>
              <a:defRPr/>
            </a:pPr>
            <a:r>
              <a:rPr lang="en-US" altLang="ko-KR" sz="2800" dirty="0">
                <a:solidFill>
                  <a:srgbClr val="575757"/>
                </a:solidFill>
                <a:latin typeface="+mj-lt"/>
              </a:rPr>
              <a:t>Health</a:t>
            </a:r>
          </a:p>
          <a:p>
            <a:pPr marL="955045" lvl="1" indent="-457200">
              <a:buSzPct val="80000"/>
              <a:buFont typeface="Arial" panose="020B0604020202020204" pitchFamily="34" charset="0"/>
              <a:buChar char="•"/>
              <a:defRPr/>
            </a:pPr>
            <a:r>
              <a:rPr lang="en-US" altLang="ko-KR" sz="2800" dirty="0">
                <a:solidFill>
                  <a:srgbClr val="575757"/>
                </a:solidFill>
                <a:latin typeface="+mj-lt"/>
              </a:rPr>
              <a:t>Rapport with the team</a:t>
            </a:r>
          </a:p>
          <a:p>
            <a:pPr marL="955045" lvl="1" indent="-457200">
              <a:buSzPct val="80000"/>
              <a:buFont typeface="Arial" panose="020B0604020202020204" pitchFamily="34" charset="0"/>
              <a:buChar char="•"/>
              <a:defRPr/>
            </a:pPr>
            <a:r>
              <a:rPr lang="en-US" altLang="ko-KR" sz="2800" dirty="0">
                <a:solidFill>
                  <a:srgbClr val="575757"/>
                </a:solidFill>
                <a:latin typeface="+mj-lt"/>
              </a:rPr>
              <a:t>Satisfaction with the coaching</a:t>
            </a:r>
          </a:p>
          <a:p>
            <a:pPr marL="955045" lvl="1" indent="-457200">
              <a:buSzPct val="80000"/>
              <a:buFont typeface="Arial" panose="020B0604020202020204" pitchFamily="34" charset="0"/>
              <a:buChar char="•"/>
              <a:defRPr/>
            </a:pPr>
            <a:r>
              <a:rPr lang="en-US" altLang="ko-KR" sz="2800" dirty="0">
                <a:solidFill>
                  <a:srgbClr val="575757"/>
                </a:solidFill>
                <a:latin typeface="+mj-lt"/>
              </a:rPr>
              <a:t>Placement in the games</a:t>
            </a:r>
          </a:p>
          <a:p>
            <a:pPr marL="955045" lvl="1" indent="-457200">
              <a:buSzPct val="80000"/>
              <a:buFont typeface="Arial" panose="020B0604020202020204" pitchFamily="34" charset="0"/>
              <a:buChar char="•"/>
              <a:defRPr/>
            </a:pPr>
            <a:r>
              <a:rPr lang="en-US" altLang="ko-KR" sz="2800" dirty="0">
                <a:solidFill>
                  <a:srgbClr val="575757"/>
                </a:solidFill>
                <a:latin typeface="+mj-lt"/>
              </a:rPr>
              <a:t>Happiness with the contract</a:t>
            </a:r>
          </a:p>
          <a:p>
            <a:pPr marL="955045" lvl="1" indent="-457200">
              <a:buSzPct val="80000"/>
              <a:buFont typeface="Arial" panose="020B0604020202020204" pitchFamily="34" charset="0"/>
              <a:buChar char="•"/>
              <a:defRPr/>
            </a:pPr>
            <a:r>
              <a:rPr lang="en-US" altLang="ko-KR" sz="2800" dirty="0">
                <a:solidFill>
                  <a:srgbClr val="575757"/>
                </a:solidFill>
                <a:latin typeface="+mj-lt"/>
              </a:rPr>
              <a:t>Personal life</a:t>
            </a:r>
            <a:endParaRPr lang="en-US" altLang="ko-KR" sz="1800" b="1" dirty="0">
              <a:solidFill>
                <a:srgbClr val="575757"/>
              </a:solidFill>
              <a:latin typeface="+mj-lt"/>
            </a:endParaRPr>
          </a:p>
        </p:txBody>
      </p:sp>
    </p:spTree>
    <p:extLst>
      <p:ext uri="{BB962C8B-B14F-4D97-AF65-F5344CB8AC3E}">
        <p14:creationId xmlns:p14="http://schemas.microsoft.com/office/powerpoint/2010/main" val="14297454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622" y="1845618"/>
            <a:ext cx="682696" cy="69488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D85255-C6E7-4492-98F7-628018AFD4F3}"/>
              </a:ext>
            </a:extLst>
          </p:cNvPr>
          <p:cNvSpPr>
            <a:spLocks noGrp="1"/>
          </p:cNvSpPr>
          <p:nvPr>
            <p:ph type="title"/>
          </p:nvPr>
        </p:nvSpPr>
        <p:spPr/>
        <p:txBody>
          <a:bodyPr/>
          <a:lstStyle/>
          <a:p>
            <a:r>
              <a:rPr lang="en-US" dirty="0"/>
              <a:t>BLANK Delete everything from this slide onwards</a:t>
            </a:r>
            <a:endParaRPr lang="en-CA" dirty="0"/>
          </a:p>
        </p:txBody>
      </p:sp>
      <p:sp>
        <p:nvSpPr>
          <p:cNvPr id="4" name="Content Placeholder 3">
            <a:extLst>
              <a:ext uri="{FF2B5EF4-FFF2-40B4-BE49-F238E27FC236}">
                <a16:creationId xmlns:a16="http://schemas.microsoft.com/office/drawing/2014/main" id="{77EE79BB-5D0B-4DC3-8784-ACF97270A4F8}"/>
              </a:ext>
            </a:extLst>
          </p:cNvPr>
          <p:cNvSpPr>
            <a:spLocks noGrp="1"/>
          </p:cNvSpPr>
          <p:nvPr>
            <p:ph idx="1"/>
          </p:nvPr>
        </p:nvSpPr>
        <p:spPr/>
        <p:txBody>
          <a:bodyPr/>
          <a:lstStyle/>
          <a:p>
            <a:endParaRPr lang="en-CA" dirty="0"/>
          </a:p>
        </p:txBody>
      </p:sp>
    </p:spTree>
    <p:extLst>
      <p:ext uri="{BB962C8B-B14F-4D97-AF65-F5344CB8AC3E}">
        <p14:creationId xmlns:p14="http://schemas.microsoft.com/office/powerpoint/2010/main" val="1357266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Reference Instructions</a:t>
            </a:r>
          </a:p>
        </p:txBody>
      </p:sp>
      <p:sp>
        <p:nvSpPr>
          <p:cNvPr id="23" name="TextBox 22">
            <a:extLst>
              <a:ext uri="{FF2B5EF4-FFF2-40B4-BE49-F238E27FC236}">
                <a16:creationId xmlns:a16="http://schemas.microsoft.com/office/drawing/2014/main" id="{42505A98-089C-4135-8D4D-6B5372437017}"/>
              </a:ext>
            </a:extLst>
          </p:cNvPr>
          <p:cNvSpPr txBox="1"/>
          <p:nvPr/>
        </p:nvSpPr>
        <p:spPr>
          <a:xfrm>
            <a:off x="1524000" y="1401041"/>
            <a:ext cx="9032240" cy="4708981"/>
          </a:xfrm>
          <a:prstGeom prst="rect">
            <a:avLst/>
          </a:prstGeom>
          <a:noFill/>
        </p:spPr>
        <p:txBody>
          <a:bodyPr wrap="square">
            <a:spAutoFit/>
          </a:bodyPr>
          <a:lstStyle/>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Cover: Informative title, team number and member names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Provide a brief background of organization/problem addressed.</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Business problem/opportunity (stakeholder, challenge/opportunity, humanity considerations)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mining problem (supervised/unsupervised, explanatory/predictive, how to be deployed)</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description </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cleansing, if needed – steps taken – what were the challenges with the data and steps taken to cleanse bring it to usable format (ETL – extract, transform, load steps). Technology/tools used for cleansing/analysis </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Methods (methods, relevant outputs)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Evaluation (metrics of interest, benchmark, comparison)</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Implications – so what can business/org do with findings/actions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Recommendations (what should the client be aware of? problems you encountered, suggestions for future data collection or analysis, etc.)</a:t>
            </a:r>
            <a:endParaRPr lang="en-CA" sz="3200" dirty="0">
              <a:effectLst/>
              <a:ea typeface="Times New Roman" panose="02020603050405020304" pitchFamily="18" charset="0"/>
            </a:endParaRPr>
          </a:p>
        </p:txBody>
      </p:sp>
    </p:spTree>
    <p:extLst>
      <p:ext uri="{BB962C8B-B14F-4D97-AF65-F5344CB8AC3E}">
        <p14:creationId xmlns:p14="http://schemas.microsoft.com/office/powerpoint/2010/main" val="3526710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9BBC7092-643C-4FB4-A926-0972CABB9734}"/>
              </a:ext>
            </a:extLst>
          </p:cNvPr>
          <p:cNvSpPr>
            <a:spLocks noGrp="1"/>
          </p:cNvSpPr>
          <p:nvPr>
            <p:ph idx="1"/>
          </p:nvPr>
        </p:nvSpPr>
        <p:spPr>
          <a:xfrm>
            <a:off x="609521" y="1485579"/>
            <a:ext cx="10971372" cy="4824535"/>
          </a:xfrm>
        </p:spPr>
        <p:txBody>
          <a:bodyPr/>
          <a:lstStyle/>
          <a:p>
            <a:endParaRPr lang="en-US" dirty="0"/>
          </a:p>
        </p:txBody>
      </p:sp>
      <p:sp>
        <p:nvSpPr>
          <p:cNvPr id="2" name="제목 1"/>
          <p:cNvSpPr>
            <a:spLocks noGrp="1"/>
          </p:cNvSpPr>
          <p:nvPr>
            <p:ph type="title"/>
          </p:nvPr>
        </p:nvSpPr>
        <p:spPr>
          <a:xfrm>
            <a:off x="609520" y="189434"/>
            <a:ext cx="10971373" cy="798753"/>
          </a:xfrm>
        </p:spPr>
        <p:txBody>
          <a:bodyPr anchor="ctr">
            <a:normAutofit/>
          </a:bodyPr>
          <a:lstStyle/>
          <a:p>
            <a:r>
              <a:rPr lang="en-US" altLang="ko-KR" dirty="0"/>
              <a:t>[Template - Insert Title]</a:t>
            </a:r>
          </a:p>
        </p:txBody>
      </p:sp>
    </p:spTree>
    <p:extLst>
      <p:ext uri="{BB962C8B-B14F-4D97-AF65-F5344CB8AC3E}">
        <p14:creationId xmlns:p14="http://schemas.microsoft.com/office/powerpoint/2010/main" val="4033924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Client</a:t>
            </a:r>
            <a:endParaRPr lang="ko-KR" altLang="en-US" dirty="0"/>
          </a:p>
        </p:txBody>
      </p:sp>
      <p:sp>
        <p:nvSpPr>
          <p:cNvPr id="4" name="내용 개체 틀 3"/>
          <p:cNvSpPr>
            <a:spLocks noGrp="1"/>
          </p:cNvSpPr>
          <p:nvPr>
            <p:ph idx="1"/>
          </p:nvPr>
        </p:nvSpPr>
        <p:spPr>
          <a:xfrm>
            <a:off x="609520" y="1485579"/>
            <a:ext cx="11246325" cy="4824535"/>
          </a:xfrm>
        </p:spPr>
        <p:txBody>
          <a:bodyPr/>
          <a:lstStyle/>
          <a:p>
            <a:pPr>
              <a:buFont typeface="Arial" panose="020B0604020202020204" pitchFamily="34" charset="0"/>
              <a:buChar char="•"/>
            </a:pPr>
            <a:r>
              <a:rPr lang="en-US" altLang="ko-KR" dirty="0"/>
              <a:t>The Toronto Raptors are an NBA championship team with a USD2.1 billion market capitalization in 2020. </a:t>
            </a:r>
          </a:p>
          <a:p>
            <a:pPr>
              <a:buFont typeface="Arial" panose="020B0604020202020204" pitchFamily="34" charset="0"/>
              <a:buChar char="•"/>
            </a:pPr>
            <a:r>
              <a:rPr lang="en-US" altLang="ko-KR" dirty="0"/>
              <a:t>The team’s General Manager (GM) and owners are seeking recommendations on improving the team’s chances at another championship run while preserving the team’s long-term future. </a:t>
            </a:r>
          </a:p>
          <a:p>
            <a:endParaRPr lang="ko-KR" altLang="en-US" dirty="0"/>
          </a:p>
        </p:txBody>
      </p:sp>
      <p:pic>
        <p:nvPicPr>
          <p:cNvPr id="10" name="Picture 9">
            <a:extLst>
              <a:ext uri="{FF2B5EF4-FFF2-40B4-BE49-F238E27FC236}">
                <a16:creationId xmlns:a16="http://schemas.microsoft.com/office/drawing/2014/main" id="{11FFBA9E-AA48-42F6-A9F3-2C9588304F99}"/>
              </a:ext>
            </a:extLst>
          </p:cNvPr>
          <p:cNvPicPr>
            <a:picLocks noChangeAspect="1"/>
          </p:cNvPicPr>
          <p:nvPr/>
        </p:nvPicPr>
        <p:blipFill>
          <a:blip r:embed="rId3"/>
          <a:stretch>
            <a:fillRect/>
          </a:stretch>
        </p:blipFill>
        <p:spPr>
          <a:xfrm>
            <a:off x="982637" y="2781722"/>
            <a:ext cx="10289521" cy="3528392"/>
          </a:xfrm>
          <a:prstGeom prst="rect">
            <a:avLst/>
          </a:prstGeom>
        </p:spPr>
      </p:pic>
      <p:sp>
        <p:nvSpPr>
          <p:cNvPr id="5" name="TextBox 4">
            <a:extLst>
              <a:ext uri="{FF2B5EF4-FFF2-40B4-BE49-F238E27FC236}">
                <a16:creationId xmlns:a16="http://schemas.microsoft.com/office/drawing/2014/main" id="{F5A90117-5B47-4F65-A757-0927230572F0}"/>
              </a:ext>
            </a:extLst>
          </p:cNvPr>
          <p:cNvSpPr txBox="1"/>
          <p:nvPr/>
        </p:nvSpPr>
        <p:spPr>
          <a:xfrm>
            <a:off x="5065004" y="6310114"/>
            <a:ext cx="5026446" cy="400110"/>
          </a:xfrm>
          <a:prstGeom prst="rect">
            <a:avLst/>
          </a:prstGeom>
          <a:noFill/>
        </p:spPr>
        <p:txBody>
          <a:bodyPr wrap="square">
            <a:spAutoFit/>
          </a:bodyPr>
          <a:lstStyle/>
          <a:p>
            <a:r>
              <a:rPr kumimoji="0" lang="en-US" altLang="ko-KR" sz="2000" b="1" u="none" strike="noStrike" kern="1200" cap="none" spc="0" normalizeH="0" baseline="0" noProof="0" dirty="0">
                <a:ln>
                  <a:noFill/>
                </a:ln>
                <a:solidFill>
                  <a:srgbClr val="87334A"/>
                </a:solidFill>
                <a:effectLst/>
                <a:uLnTx/>
                <a:uFillTx/>
                <a:latin typeface="Calibri"/>
                <a:ea typeface="맑은 고딕" pitchFamily="50" charset="-127"/>
                <a:cs typeface="+mn-cs"/>
              </a:rPr>
              <a:t>TORONTO RAPTORS</a:t>
            </a:r>
            <a:endParaRPr lang="en-CA" b="1" dirty="0"/>
          </a:p>
        </p:txBody>
      </p:sp>
      <p:pic>
        <p:nvPicPr>
          <p:cNvPr id="6" name="Picture 5">
            <a:extLst>
              <a:ext uri="{FF2B5EF4-FFF2-40B4-BE49-F238E27FC236}">
                <a16:creationId xmlns:a16="http://schemas.microsoft.com/office/drawing/2014/main" id="{3D35CC4B-F531-44C1-9B28-650955E04BC8}"/>
              </a:ext>
            </a:extLst>
          </p:cNvPr>
          <p:cNvPicPr>
            <a:picLocks noChangeAspect="1"/>
          </p:cNvPicPr>
          <p:nvPr/>
        </p:nvPicPr>
        <p:blipFill>
          <a:blip r:embed="rId4"/>
          <a:stretch>
            <a:fillRect/>
          </a:stretch>
        </p:blipFill>
        <p:spPr>
          <a:xfrm>
            <a:off x="7393413" y="148854"/>
            <a:ext cx="1133899" cy="1123684"/>
          </a:xfrm>
          <a:prstGeom prst="rect">
            <a:avLst/>
          </a:prstGeom>
        </p:spPr>
      </p:pic>
      <p:pic>
        <p:nvPicPr>
          <p:cNvPr id="9" name="Picture 8">
            <a:extLst>
              <a:ext uri="{FF2B5EF4-FFF2-40B4-BE49-F238E27FC236}">
                <a16:creationId xmlns:a16="http://schemas.microsoft.com/office/drawing/2014/main" id="{B806BD7A-A337-4BDD-9A46-08B68798FFBC}"/>
              </a:ext>
            </a:extLst>
          </p:cNvPr>
          <p:cNvPicPr>
            <a:picLocks noChangeAspect="1"/>
          </p:cNvPicPr>
          <p:nvPr/>
        </p:nvPicPr>
        <p:blipFill>
          <a:blip r:embed="rId5"/>
          <a:stretch>
            <a:fillRect/>
          </a:stretch>
        </p:blipFill>
        <p:spPr>
          <a:xfrm>
            <a:off x="3621959" y="138225"/>
            <a:ext cx="1226666" cy="10845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Objectives</a:t>
            </a:r>
          </a:p>
        </p:txBody>
      </p:sp>
      <p:sp>
        <p:nvSpPr>
          <p:cNvPr id="6" name="내용 개체 틀 5"/>
          <p:cNvSpPr>
            <a:spLocks noGrp="1"/>
          </p:cNvSpPr>
          <p:nvPr>
            <p:ph idx="1"/>
          </p:nvPr>
        </p:nvSpPr>
        <p:spPr>
          <a:xfrm>
            <a:off x="1486693" y="1485578"/>
            <a:ext cx="10094199" cy="4824535"/>
          </a:xfrm>
        </p:spPr>
        <p:txBody>
          <a:bodyPr>
            <a:normAutofit lnSpcReduction="10000"/>
          </a:bodyPr>
          <a:lstStyle/>
          <a:p>
            <a:pPr>
              <a:buFont typeface="Arial" panose="020B0604020202020204" pitchFamily="34" charset="0"/>
              <a:buChar char="•"/>
            </a:pPr>
            <a:r>
              <a:rPr lang="en-US" altLang="ko-KR" sz="2400" dirty="0"/>
              <a:t>The primary objective of this analysis is to determine which features are important to the Toronto Raptors team to produce more wins in the regular season and the playoffs. </a:t>
            </a:r>
          </a:p>
          <a:p>
            <a:pPr>
              <a:buFont typeface="Arial" panose="020B0604020202020204" pitchFamily="34" charset="0"/>
              <a:buChar char="•"/>
            </a:pPr>
            <a:endParaRPr lang="en-US" altLang="ko-KR" sz="2400" dirty="0"/>
          </a:p>
          <a:p>
            <a:pPr>
              <a:buFont typeface="Arial" panose="020B0604020202020204" pitchFamily="34" charset="0"/>
              <a:buChar char="•"/>
            </a:pPr>
            <a:r>
              <a:rPr lang="en-US" altLang="ko-KR" sz="2400" dirty="0"/>
              <a:t>The secondary objective is to review team players’ performance-to-cost effectiveness. </a:t>
            </a:r>
          </a:p>
          <a:p>
            <a:pPr>
              <a:buFont typeface="Arial" panose="020B0604020202020204" pitchFamily="34" charset="0"/>
              <a:buChar char="•"/>
            </a:pPr>
            <a:endParaRPr lang="en-US" altLang="ko-KR" sz="2400" dirty="0"/>
          </a:p>
          <a:p>
            <a:pPr marL="0" marR="0" latinLnBrk="0">
              <a:lnSpc>
                <a:spcPct val="115000"/>
              </a:lnSpc>
              <a:spcBef>
                <a:spcPts val="720"/>
              </a:spcBef>
              <a:spcAft>
                <a:spcPts val="0"/>
              </a:spcAft>
            </a:pPr>
            <a:r>
              <a:rPr lang="en-US" sz="2400" dirty="0">
                <a:latin typeface="Calibri" panose="020F0502020204030204" pitchFamily="34" charset="0"/>
                <a:ea typeface="Times New Roman" panose="02020603050405020304" pitchFamily="18" charset="0"/>
                <a:cs typeface="Calibri" panose="020F0502020204030204" pitchFamily="34" charset="0"/>
              </a:rPr>
              <a:t>To simplify the analysis, the following assumptions were made:</a:t>
            </a:r>
            <a:endParaRPr lang="en-CA" sz="2400" dirty="0">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latinLnBrk="0">
              <a:lnSpc>
                <a:spcPct val="115000"/>
              </a:lnSpc>
              <a:spcBef>
                <a:spcPts val="720"/>
              </a:spcBef>
              <a:spcAft>
                <a:spcPts val="0"/>
              </a:spcAft>
              <a:buSzPts val="1100"/>
              <a:buFont typeface="Symbol" panose="05050102010706020507" pitchFamily="18" charset="2"/>
              <a:buChar char=""/>
            </a:pPr>
            <a:r>
              <a:rPr lang="en-CA" sz="2400" dirty="0">
                <a:latin typeface="Calibri" panose="020F0502020204030204" pitchFamily="34" charset="0"/>
                <a:ea typeface="Times New Roman" panose="02020603050405020304" pitchFamily="18" charset="0"/>
                <a:cs typeface="Calibri" panose="020F0502020204030204" pitchFamily="34" charset="0"/>
              </a:rPr>
              <a:t>Changes are only applied to the Toronto Raptors; the statistics from other teams are not affected or changed.</a:t>
            </a:r>
            <a:endParaRPr lang="en-CA" sz="2400" dirty="0">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latinLnBrk="0">
              <a:lnSpc>
                <a:spcPct val="115000"/>
              </a:lnSpc>
              <a:spcBef>
                <a:spcPts val="720"/>
              </a:spcBef>
              <a:spcAft>
                <a:spcPts val="0"/>
              </a:spcAft>
              <a:buSzPts val="1100"/>
              <a:buFont typeface="Symbol" panose="05050102010706020507" pitchFamily="18" charset="2"/>
              <a:buChar char=""/>
            </a:pPr>
            <a:r>
              <a:rPr lang="en-CA" sz="2400" dirty="0">
                <a:latin typeface="Calibri" panose="020F0502020204030204" pitchFamily="34" charset="0"/>
                <a:ea typeface="Times New Roman" panose="02020603050405020304" pitchFamily="18" charset="0"/>
                <a:cs typeface="Calibri" panose="020F0502020204030204" pitchFamily="34" charset="0"/>
              </a:rPr>
              <a:t>Obtaining any players is up to the Toronto GM to determine if they will pursue the player via free agency, trading of players, etc.</a:t>
            </a:r>
            <a:endParaRPr lang="en-CA" sz="2400" dirty="0">
              <a:latin typeface="Calibri" panose="020F0502020204030204" pitchFamily="34" charset="0"/>
              <a:ea typeface="Yu Mincho" panose="02020400000000000000" pitchFamily="18" charset="-128"/>
              <a:cs typeface="Times New Roman" panose="02020603050405020304" pitchFamily="18" charset="0"/>
            </a:endParaRPr>
          </a:p>
          <a:p>
            <a:endParaRPr lang="ko-KR"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a:t>
            </a:r>
          </a:p>
        </p:txBody>
      </p:sp>
      <p:sp>
        <p:nvSpPr>
          <p:cNvPr id="6" name="내용 개체 틀 5"/>
          <p:cNvSpPr>
            <a:spLocks noGrp="1"/>
          </p:cNvSpPr>
          <p:nvPr>
            <p:ph idx="1"/>
          </p:nvPr>
        </p:nvSpPr>
        <p:spPr>
          <a:xfrm>
            <a:off x="1486693" y="1485578"/>
            <a:ext cx="4892841" cy="1427743"/>
          </a:xfrm>
        </p:spPr>
        <p:txBody>
          <a:bodyPr>
            <a:normAutofit/>
          </a:bodyPr>
          <a:lstStyle/>
          <a:p>
            <a:pPr marL="808998" marR="0" lvl="1" indent="-31115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rPr>
              <a:t>PlayerGameLogs</a:t>
            </a:r>
          </a:p>
          <a:p>
            <a:pPr lvl="2">
              <a:buFont typeface="Arial" panose="020B0604020202020204" pitchFamily="34" charset="0"/>
              <a:buChar char="•"/>
              <a:defRPr/>
            </a:pPr>
            <a:r>
              <a:rPr lang="en-US" altLang="ko-KR" sz="2000" i="1" dirty="0">
                <a:solidFill>
                  <a:prstClr val="black">
                    <a:lumMod val="75000"/>
                    <a:lumOff val="25000"/>
                  </a:prstClr>
                </a:solidFill>
                <a:latin typeface="Calibri"/>
              </a:rPr>
              <a:t>Open access API (nba_api)</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rPr>
              <a:t>Total ~450K records, 36 features</a:t>
            </a:r>
          </a:p>
        </p:txBody>
      </p:sp>
      <p:sp>
        <p:nvSpPr>
          <p:cNvPr id="9" name="TextBox 8">
            <a:extLst>
              <a:ext uri="{FF2B5EF4-FFF2-40B4-BE49-F238E27FC236}">
                <a16:creationId xmlns:a16="http://schemas.microsoft.com/office/drawing/2014/main" id="{CE64A20E-9B9A-4292-94B5-C5344F7A5F57}"/>
              </a:ext>
            </a:extLst>
          </p:cNvPr>
          <p:cNvSpPr txBox="1"/>
          <p:nvPr/>
        </p:nvSpPr>
        <p:spPr>
          <a:xfrm>
            <a:off x="6719775" y="1462838"/>
            <a:ext cx="4702249" cy="1508105"/>
          </a:xfrm>
          <a:prstGeom prst="rect">
            <a:avLst/>
          </a:prstGeom>
          <a:noFill/>
        </p:spPr>
        <p:txBody>
          <a:bodyPr wrap="square">
            <a:spAutoFit/>
          </a:bodyPr>
          <a:lstStyle/>
          <a:p>
            <a:pPr marL="373384" marR="0" lvl="0" indent="-373384"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CA" altLang="en-US" b="0" i="1" u="none" strike="noStrike" kern="1200" cap="none" spc="0" normalizeH="0" baseline="0" noProof="0" dirty="0">
                <a:ln>
                  <a:noFill/>
                </a:ln>
                <a:solidFill>
                  <a:prstClr val="black">
                    <a:lumMod val="75000"/>
                    <a:lumOff val="25000"/>
                  </a:prstClr>
                </a:solidFill>
                <a:effectLst/>
                <a:uLnTx/>
                <a:uFillTx/>
                <a:latin typeface="Calibri"/>
              </a:rPr>
              <a:t>NBA Player Salaries </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ESPN for the historical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err="1">
                <a:ln>
                  <a:noFill/>
                </a:ln>
                <a:solidFill>
                  <a:prstClr val="black">
                    <a:lumMod val="75000"/>
                    <a:lumOff val="25000"/>
                  </a:prstClr>
                </a:solidFill>
                <a:effectLst/>
                <a:uLnTx/>
                <a:uFillTx/>
                <a:latin typeface="Calibri"/>
              </a:rPr>
              <a:t>Hoopshype</a:t>
            </a: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 for future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489 records</a:t>
            </a:r>
          </a:p>
        </p:txBody>
      </p:sp>
      <p:pic>
        <p:nvPicPr>
          <p:cNvPr id="11" name="Picture 10">
            <a:extLst>
              <a:ext uri="{FF2B5EF4-FFF2-40B4-BE49-F238E27FC236}">
                <a16:creationId xmlns:a16="http://schemas.microsoft.com/office/drawing/2014/main" id="{4734F88C-A056-44DF-884D-8B8774AFC08A}"/>
              </a:ext>
            </a:extLst>
          </p:cNvPr>
          <p:cNvPicPr>
            <a:picLocks noChangeAspect="1"/>
          </p:cNvPicPr>
          <p:nvPr/>
        </p:nvPicPr>
        <p:blipFill>
          <a:blip r:embed="rId3"/>
          <a:stretch>
            <a:fillRect/>
          </a:stretch>
        </p:blipFill>
        <p:spPr>
          <a:xfrm>
            <a:off x="1965387" y="3125972"/>
            <a:ext cx="8897592" cy="3644026"/>
          </a:xfrm>
          <a:prstGeom prst="rect">
            <a:avLst/>
          </a:prstGeom>
        </p:spPr>
      </p:pic>
    </p:spTree>
    <p:extLst>
      <p:ext uri="{BB962C8B-B14F-4D97-AF65-F5344CB8AC3E}">
        <p14:creationId xmlns:p14="http://schemas.microsoft.com/office/powerpoint/2010/main" val="66437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1D16B44-4EBD-447D-90CF-7DA5BAFDB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12" y="2349674"/>
            <a:ext cx="9830949" cy="32933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630710" y="1557587"/>
            <a:ext cx="10094199" cy="648072"/>
          </a:xfrm>
        </p:spPr>
        <p:txBody>
          <a:bodyPr/>
          <a:lstStyle/>
          <a:p>
            <a:pPr marL="0" indent="0" algn="ctr"/>
            <a:r>
              <a:rPr lang="en-US" altLang="ko-KR" dirty="0"/>
              <a:t>Top 10 Toronto Raptors Players by Points for the Seasons 2017-2020</a:t>
            </a:r>
          </a:p>
          <a:p>
            <a:pPr>
              <a:buFont typeface="Arial" panose="020B0604020202020204" pitchFamily="34" charset="0"/>
              <a:buChar char="•"/>
            </a:pPr>
            <a:endParaRPr lang="ko-KR" altLang="en-US" dirty="0"/>
          </a:p>
        </p:txBody>
      </p:sp>
      <p:sp>
        <p:nvSpPr>
          <p:cNvPr id="3" name="Rectangle 2">
            <a:extLst>
              <a:ext uri="{FF2B5EF4-FFF2-40B4-BE49-F238E27FC236}">
                <a16:creationId xmlns:a16="http://schemas.microsoft.com/office/drawing/2014/main" id="{0CFD485F-BD85-4A92-8640-D56CF2CF86FD}"/>
              </a:ext>
            </a:extLst>
          </p:cNvPr>
          <p:cNvSpPr/>
          <p:nvPr/>
        </p:nvSpPr>
        <p:spPr>
          <a:xfrm>
            <a:off x="2422798" y="3396852"/>
            <a:ext cx="511256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FC70864B-0769-401C-9216-7C294CC0AB89}"/>
              </a:ext>
            </a:extLst>
          </p:cNvPr>
          <p:cNvSpPr/>
          <p:nvPr/>
        </p:nvSpPr>
        <p:spPr>
          <a:xfrm>
            <a:off x="2422798" y="3176116"/>
            <a:ext cx="5616624" cy="176958"/>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092C4AC7-05BF-42C7-BAED-F328B6864613}"/>
              </a:ext>
            </a:extLst>
          </p:cNvPr>
          <p:cNvSpPr/>
          <p:nvPr/>
        </p:nvSpPr>
        <p:spPr>
          <a:xfrm>
            <a:off x="2422798" y="2565698"/>
            <a:ext cx="403244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Star: 5 Points 9">
            <a:extLst>
              <a:ext uri="{FF2B5EF4-FFF2-40B4-BE49-F238E27FC236}">
                <a16:creationId xmlns:a16="http://schemas.microsoft.com/office/drawing/2014/main" id="{125039F4-F369-4D8D-A6D9-EC584D2486F3}"/>
              </a:ext>
            </a:extLst>
          </p:cNvPr>
          <p:cNvSpPr/>
          <p:nvPr/>
        </p:nvSpPr>
        <p:spPr>
          <a:xfrm>
            <a:off x="2291641" y="2240005"/>
            <a:ext cx="365572" cy="363102"/>
          </a:xfrm>
          <a:prstGeom prst="star5">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7997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xit" presetSubtype="0" fill="hold" grpId="1" nodeType="with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xit" presetSubtype="0" fill="hold" grpId="1" nodeType="withEffect">
                                  <p:stCondLst>
                                    <p:cond delay="0"/>
                                  </p:stCondLst>
                                  <p:childTnLst>
                                    <p:animEffect transition="out" filter="fade">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ppt_w</p:attrName>
                                        </p:attrNameLst>
                                      </p:cBhvr>
                                      <p:tavLst>
                                        <p:tav tm="0" fmla="#ppt_w*sin(2.5*pi*$)">
                                          <p:val>
                                            <p:fltVal val="0"/>
                                          </p:val>
                                        </p:tav>
                                        <p:tav tm="100000">
                                          <p:val>
                                            <p:fltVal val="1"/>
                                          </p:val>
                                        </p:tav>
                                      </p:tavLst>
                                    </p:anim>
                                    <p:anim calcmode="lin" valueType="num">
                                      <p:cBhvr>
                                        <p:cTn id="40" dur="1000" fill="hold"/>
                                        <p:tgtEl>
                                          <p:spTgt spid="10"/>
                                        </p:tgtEl>
                                        <p:attrNameLst>
                                          <p:attrName>ppt_h</p:attrName>
                                        </p:attrNameLst>
                                      </p:cBhvr>
                                      <p:tavLst>
                                        <p:tav tm="0">
                                          <p:val>
                                            <p:strVal val="#ppt_h"/>
                                          </p:val>
                                        </p:tav>
                                        <p:tav tm="100000">
                                          <p:val>
                                            <p:strVal val="#ppt_h"/>
                                          </p:val>
                                        </p:tav>
                                      </p:tavLst>
                                    </p:anim>
                                  </p:childTnLst>
                                </p:cTn>
                              </p:par>
                              <p:par>
                                <p:cTn id="41" presetID="10" presetClass="exit" presetSubtype="0" fill="hold" grpId="1" nodeType="withEffect">
                                  <p:stCondLst>
                                    <p:cond delay="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P spid="3" grpId="1" animBg="1"/>
      <p:bldP spid="4" grpId="0" animBg="1"/>
      <p:bldP spid="4" grpId="1" animBg="1"/>
      <p:bldP spid="5" grpId="0" animBg="1"/>
      <p:bldP spid="5" grpId="1"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 Phase 1</a:t>
            </a:r>
          </a:p>
        </p:txBody>
      </p:sp>
      <p:pic>
        <p:nvPicPr>
          <p:cNvPr id="10" name="Content Placeholder 9" descr="Diagram&#10;&#10;Description automatically generated">
            <a:extLst>
              <a:ext uri="{FF2B5EF4-FFF2-40B4-BE49-F238E27FC236}">
                <a16:creationId xmlns:a16="http://schemas.microsoft.com/office/drawing/2014/main" id="{7171B701-4AD4-446F-8A20-85F7D047CAF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05947" y="1584068"/>
            <a:ext cx="9274866" cy="3912492"/>
          </a:xfrm>
        </p:spPr>
      </p:pic>
    </p:spTree>
    <p:extLst>
      <p:ext uri="{BB962C8B-B14F-4D97-AF65-F5344CB8AC3E}">
        <p14:creationId xmlns:p14="http://schemas.microsoft.com/office/powerpoint/2010/main" val="3367849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Initial Analysis</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2134766" y="1485578"/>
            <a:ext cx="9590143" cy="504056"/>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r>
              <a:rPr lang="en-US" altLang="ko-KR" dirty="0"/>
              <a:t>Top 10 Toronto Raptors Player Efficiency Rating (PER) for Season Year 2019-20</a:t>
            </a:r>
          </a:p>
          <a:p>
            <a:pPr marL="0" indent="0" algn="ctr"/>
            <a:endParaRPr lang="en-US" altLang="ko-KR" sz="1200" b="1" dirty="0"/>
          </a:p>
          <a:p>
            <a:pPr marL="0" indent="0" algn="l"/>
            <a:r>
              <a:rPr lang="en-US" altLang="en-US" sz="1200" dirty="0"/>
              <a:t>           PER=[ FGM x 85.910 + Steals x 53.897+ 3PTM x 51.757 + FTM x 46.845 + Blocks x 39.190 + </a:t>
            </a:r>
            <a:r>
              <a:rPr lang="en-US" altLang="en-US" sz="1200" dirty="0" err="1"/>
              <a:t>Offensive_Reb</a:t>
            </a:r>
            <a:r>
              <a:rPr lang="en-US" altLang="en-US" sz="1200" dirty="0"/>
              <a:t> x 39.190 + Assists x 34.677</a:t>
            </a:r>
          </a:p>
          <a:p>
            <a:pPr algn="l"/>
            <a:r>
              <a:rPr lang="en-US" altLang="en-US" sz="1200" dirty="0"/>
              <a:t>                   + </a:t>
            </a:r>
            <a:r>
              <a:rPr lang="en-US" altLang="en-US" sz="1200" dirty="0" err="1"/>
              <a:t>Defensive_Reb</a:t>
            </a:r>
            <a:r>
              <a:rPr lang="en-US" altLang="en-US" sz="1200" dirty="0"/>
              <a:t> x 14.707 - Foul x 17.174 - </a:t>
            </a:r>
            <a:r>
              <a:rPr lang="en-US" altLang="en-US" sz="1200" dirty="0" err="1"/>
              <a:t>FT_Miss</a:t>
            </a:r>
            <a:r>
              <a:rPr lang="en-US" altLang="en-US" sz="1200" dirty="0"/>
              <a:t> x 20.091 - </a:t>
            </a:r>
            <a:r>
              <a:rPr lang="en-US" altLang="en-US" sz="1200" dirty="0" err="1"/>
              <a:t>FG_Miss</a:t>
            </a:r>
            <a:r>
              <a:rPr lang="en-US" altLang="en-US" sz="1200" dirty="0"/>
              <a:t> x 39.190- TO x 53.897 ] x (1 / Minutes)</a:t>
            </a:r>
          </a:p>
          <a:p>
            <a:pPr>
              <a:buFont typeface="Arial" pitchFamily="34" charset="0"/>
              <a:buChar char="•"/>
            </a:pPr>
            <a:endParaRPr lang="en-US" sz="1200" dirty="0"/>
          </a:p>
        </p:txBody>
      </p:sp>
      <p:pic>
        <p:nvPicPr>
          <p:cNvPr id="26" name="Content Placeholder 25">
            <a:extLst>
              <a:ext uri="{FF2B5EF4-FFF2-40B4-BE49-F238E27FC236}">
                <a16:creationId xmlns:a16="http://schemas.microsoft.com/office/drawing/2014/main" id="{DD078D9B-8645-4BB9-B047-28D4957DFDB2}"/>
              </a:ext>
            </a:extLst>
          </p:cNvPr>
          <p:cNvPicPr>
            <a:picLocks noGrp="1" noChangeAspect="1"/>
          </p:cNvPicPr>
          <p:nvPr>
            <p:ph idx="1"/>
          </p:nvPr>
        </p:nvPicPr>
        <p:blipFill>
          <a:blip r:embed="rId3"/>
          <a:stretch>
            <a:fillRect/>
          </a:stretch>
        </p:blipFill>
        <p:spPr>
          <a:xfrm>
            <a:off x="2926854" y="2853730"/>
            <a:ext cx="5544616" cy="3329473"/>
          </a:xfrm>
        </p:spPr>
      </p:pic>
      <p:sp>
        <p:nvSpPr>
          <p:cNvPr id="5" name="Rectangle 4">
            <a:extLst>
              <a:ext uri="{FF2B5EF4-FFF2-40B4-BE49-F238E27FC236}">
                <a16:creationId xmlns:a16="http://schemas.microsoft.com/office/drawing/2014/main" id="{11362A1A-7A67-4481-B505-236C3883789F}"/>
              </a:ext>
            </a:extLst>
          </p:cNvPr>
          <p:cNvSpPr/>
          <p:nvPr/>
        </p:nvSpPr>
        <p:spPr>
          <a:xfrm>
            <a:off x="6671270" y="5808840"/>
            <a:ext cx="432048" cy="2132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5AAE0881-E988-4CE2-AEB0-88D98E517DFC}"/>
              </a:ext>
            </a:extLst>
          </p:cNvPr>
          <p:cNvSpPr/>
          <p:nvPr/>
        </p:nvSpPr>
        <p:spPr>
          <a:xfrm>
            <a:off x="3430910" y="3573810"/>
            <a:ext cx="360040"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8410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animEffect transition="in" filter="fade">
                                      <p:cBhvr>
                                        <p:cTn id="15" dur="500"/>
                                        <p:tgtEl>
                                          <p:spTgt spid="11">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xit" presetSubtype="0" fill="hold" grpId="1" nodeType="withEffect">
                                  <p:stCondLst>
                                    <p:cond delay="0"/>
                                  </p:stCondLst>
                                  <p:childTnLst>
                                    <p:animEffect transition="out" filter="fade">
                                      <p:cBhvr>
                                        <p:cTn id="32" dur="500"/>
                                        <p:tgtEl>
                                          <p:spTgt spid="5"/>
                                        </p:tgtEl>
                                      </p:cBhvr>
                                    </p:animEffect>
                                    <p:set>
                                      <p:cBhvr>
                                        <p:cTn id="3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sp>
        <p:nvSpPr>
          <p:cNvPr id="4" name="Content Placeholder 3">
            <a:extLst>
              <a:ext uri="{FF2B5EF4-FFF2-40B4-BE49-F238E27FC236}">
                <a16:creationId xmlns:a16="http://schemas.microsoft.com/office/drawing/2014/main" id="{73E81687-8DBA-4004-91BB-5089EE6DA719}"/>
              </a:ext>
            </a:extLst>
          </p:cNvPr>
          <p:cNvSpPr>
            <a:spLocks noGrp="1"/>
          </p:cNvSpPr>
          <p:nvPr>
            <p:ph idx="1"/>
          </p:nvPr>
        </p:nvSpPr>
        <p:spPr/>
        <p:txBody>
          <a:bodyPr/>
          <a:lstStyle/>
          <a:p>
            <a:r>
              <a:rPr lang="en-CA" dirty="0"/>
              <a:t>Showcase results we want to from Phase 1 and add animations</a:t>
            </a:r>
          </a:p>
        </p:txBody>
      </p:sp>
      <p:pic>
        <p:nvPicPr>
          <p:cNvPr id="8" name="Picture 7">
            <a:extLst>
              <a:ext uri="{FF2B5EF4-FFF2-40B4-BE49-F238E27FC236}">
                <a16:creationId xmlns:a16="http://schemas.microsoft.com/office/drawing/2014/main" id="{9225BDC5-4BBA-4E44-B587-D2B9DDE0146B}"/>
              </a:ext>
            </a:extLst>
          </p:cNvPr>
          <p:cNvPicPr/>
          <p:nvPr/>
        </p:nvPicPr>
        <p:blipFill>
          <a:blip r:embed="rId3"/>
          <a:stretch>
            <a:fillRect/>
          </a:stretch>
        </p:blipFill>
        <p:spPr>
          <a:xfrm>
            <a:off x="2655066" y="2357609"/>
            <a:ext cx="7480452" cy="4109291"/>
          </a:xfrm>
          <a:prstGeom prst="rect">
            <a:avLst/>
          </a:prstGeom>
        </p:spPr>
      </p:pic>
    </p:spTree>
    <p:extLst>
      <p:ext uri="{BB962C8B-B14F-4D97-AF65-F5344CB8AC3E}">
        <p14:creationId xmlns:p14="http://schemas.microsoft.com/office/powerpoint/2010/main" val="4093615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sp>
        <p:nvSpPr>
          <p:cNvPr id="4" name="Content Placeholder 3">
            <a:extLst>
              <a:ext uri="{FF2B5EF4-FFF2-40B4-BE49-F238E27FC236}">
                <a16:creationId xmlns:a16="http://schemas.microsoft.com/office/drawing/2014/main" id="{73E81687-8DBA-4004-91BB-5089EE6DA719}"/>
              </a:ext>
            </a:extLst>
          </p:cNvPr>
          <p:cNvSpPr>
            <a:spLocks noGrp="1"/>
          </p:cNvSpPr>
          <p:nvPr>
            <p:ph idx="1"/>
          </p:nvPr>
        </p:nvSpPr>
        <p:spPr/>
        <p:txBody>
          <a:bodyPr/>
          <a:lstStyle/>
          <a:p>
            <a:r>
              <a:rPr lang="en-CA" dirty="0"/>
              <a:t>Showcase results we want to from Phase 1 and add animations</a:t>
            </a:r>
          </a:p>
        </p:txBody>
      </p:sp>
      <p:pic>
        <p:nvPicPr>
          <p:cNvPr id="7" name="Picture 6">
            <a:extLst>
              <a:ext uri="{FF2B5EF4-FFF2-40B4-BE49-F238E27FC236}">
                <a16:creationId xmlns:a16="http://schemas.microsoft.com/office/drawing/2014/main" id="{54942EAD-9DC1-4D93-BAFA-0AD2F22E85FA}"/>
              </a:ext>
            </a:extLst>
          </p:cNvPr>
          <p:cNvPicPr/>
          <p:nvPr/>
        </p:nvPicPr>
        <p:blipFill>
          <a:blip r:embed="rId3"/>
          <a:stretch>
            <a:fillRect/>
          </a:stretch>
        </p:blipFill>
        <p:spPr>
          <a:xfrm>
            <a:off x="2953669" y="2028951"/>
            <a:ext cx="7325068" cy="4482018"/>
          </a:xfrm>
          <a:prstGeom prst="rect">
            <a:avLst/>
          </a:prstGeom>
        </p:spPr>
      </p:pic>
    </p:spTree>
    <p:extLst>
      <p:ext uri="{BB962C8B-B14F-4D97-AF65-F5344CB8AC3E}">
        <p14:creationId xmlns:p14="http://schemas.microsoft.com/office/powerpoint/2010/main" val="3374928156"/>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13480</TotalTime>
  <Words>4454</Words>
  <Application>Microsoft Office PowerPoint</Application>
  <PresentationFormat>Custom</PresentationFormat>
  <Paragraphs>420</Paragraphs>
  <Slides>19</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맑은 고딕</vt:lpstr>
      <vt:lpstr>Calibri</vt:lpstr>
      <vt:lpstr>Noto Sans</vt:lpstr>
      <vt:lpstr>굴림체</vt:lpstr>
      <vt:lpstr>Calibri Light</vt:lpstr>
      <vt:lpstr>Times New Roman</vt:lpstr>
      <vt:lpstr>Symbol</vt:lpstr>
      <vt:lpstr>Office 테마</vt:lpstr>
      <vt:lpstr>PROJECT RAPTORS REBOUND</vt:lpstr>
      <vt:lpstr>The Client</vt:lpstr>
      <vt:lpstr>Objectives</vt:lpstr>
      <vt:lpstr>Data</vt:lpstr>
      <vt:lpstr>Initial Analysis</vt:lpstr>
      <vt:lpstr>Data Analysis – Phase 1</vt:lpstr>
      <vt:lpstr>Initial Analysis</vt:lpstr>
      <vt:lpstr>Data Analysis Results – Phase 1</vt:lpstr>
      <vt:lpstr>Data Analysis Results – Phase 1</vt:lpstr>
      <vt:lpstr>Data Analysis – Phase 2</vt:lpstr>
      <vt:lpstr>Data Analysis Results – Phase 2</vt:lpstr>
      <vt:lpstr>Results</vt:lpstr>
      <vt:lpstr>Recommendations</vt:lpstr>
      <vt:lpstr>Players Evaluation</vt:lpstr>
      <vt:lpstr>PowerPoint Presentation</vt:lpstr>
      <vt:lpstr>THANK YOU</vt:lpstr>
      <vt:lpstr>BLANK Delete everything from this slide onwards</vt:lpstr>
      <vt:lpstr>Reference Instructions</vt:lpstr>
      <vt:lpstr>[Template - Insert Title]</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Dennis</cp:lastModifiedBy>
  <cp:revision>266</cp:revision>
  <dcterms:created xsi:type="dcterms:W3CDTF">2010-02-01T08:03:16Z</dcterms:created>
  <dcterms:modified xsi:type="dcterms:W3CDTF">2021-04-10T04:36:58Z</dcterms:modified>
  <cp:category>www.slidemembers.com</cp:category>
</cp:coreProperties>
</file>